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456" r:id="rId2"/>
    <p:sldId id="454" r:id="rId3"/>
    <p:sldId id="455" r:id="rId4"/>
    <p:sldId id="261" r:id="rId5"/>
    <p:sldId id="404" r:id="rId6"/>
    <p:sldId id="269" r:id="rId7"/>
    <p:sldId id="408" r:id="rId8"/>
    <p:sldId id="406" r:id="rId9"/>
    <p:sldId id="407" r:id="rId10"/>
    <p:sldId id="268" r:id="rId11"/>
    <p:sldId id="265" r:id="rId12"/>
    <p:sldId id="290" r:id="rId13"/>
    <p:sldId id="405" r:id="rId14"/>
    <p:sldId id="291" r:id="rId15"/>
    <p:sldId id="275" r:id="rId16"/>
    <p:sldId id="278" r:id="rId17"/>
    <p:sldId id="285" r:id="rId18"/>
    <p:sldId id="412" r:id="rId19"/>
    <p:sldId id="413" r:id="rId20"/>
    <p:sldId id="415" r:id="rId21"/>
    <p:sldId id="416" r:id="rId22"/>
    <p:sldId id="417" r:id="rId23"/>
    <p:sldId id="418" r:id="rId24"/>
    <p:sldId id="419" r:id="rId25"/>
    <p:sldId id="277" r:id="rId26"/>
    <p:sldId id="280" r:id="rId27"/>
    <p:sldId id="421" r:id="rId28"/>
    <p:sldId id="284" r:id="rId29"/>
    <p:sldId id="283" r:id="rId30"/>
    <p:sldId id="282" r:id="rId31"/>
    <p:sldId id="453" r:id="rId32"/>
    <p:sldId id="298" r:id="rId33"/>
    <p:sldId id="281" r:id="rId34"/>
    <p:sldId id="444" r:id="rId35"/>
    <p:sldId id="452" r:id="rId36"/>
    <p:sldId id="297" r:id="rId37"/>
    <p:sldId id="303" r:id="rId38"/>
    <p:sldId id="296" r:id="rId39"/>
    <p:sldId id="308" r:id="rId40"/>
    <p:sldId id="423" r:id="rId41"/>
    <p:sldId id="424" r:id="rId42"/>
    <p:sldId id="309" r:id="rId43"/>
    <p:sldId id="310" r:id="rId44"/>
    <p:sldId id="425" r:id="rId45"/>
    <p:sldId id="440" r:id="rId46"/>
    <p:sldId id="448" r:id="rId47"/>
    <p:sldId id="438" r:id="rId48"/>
    <p:sldId id="312" r:id="rId49"/>
    <p:sldId id="447" r:id="rId50"/>
    <p:sldId id="313" r:id="rId51"/>
    <p:sldId id="321" r:id="rId52"/>
    <p:sldId id="324" r:id="rId53"/>
    <p:sldId id="325" r:id="rId54"/>
    <p:sldId id="326" r:id="rId55"/>
    <p:sldId id="327" r:id="rId56"/>
    <p:sldId id="341" r:id="rId57"/>
    <p:sldId id="342" r:id="rId58"/>
    <p:sldId id="343" r:id="rId59"/>
    <p:sldId id="295" r:id="rId60"/>
    <p:sldId id="344" r:id="rId61"/>
    <p:sldId id="345" r:id="rId62"/>
    <p:sldId id="346" r:id="rId63"/>
    <p:sldId id="348" r:id="rId64"/>
    <p:sldId id="349" r:id="rId65"/>
    <p:sldId id="350" r:id="rId66"/>
    <p:sldId id="428" r:id="rId67"/>
    <p:sldId id="354" r:id="rId68"/>
    <p:sldId id="432" r:id="rId69"/>
    <p:sldId id="353" r:id="rId70"/>
    <p:sldId id="357" r:id="rId71"/>
    <p:sldId id="358" r:id="rId72"/>
    <p:sldId id="359" r:id="rId73"/>
    <p:sldId id="361" r:id="rId74"/>
    <p:sldId id="362" r:id="rId75"/>
    <p:sldId id="363" r:id="rId76"/>
    <p:sldId id="441" r:id="rId77"/>
    <p:sldId id="364" r:id="rId78"/>
    <p:sldId id="365" r:id="rId79"/>
    <p:sldId id="366" r:id="rId80"/>
    <p:sldId id="367" r:id="rId81"/>
    <p:sldId id="368" r:id="rId82"/>
    <p:sldId id="369" r:id="rId83"/>
    <p:sldId id="370" r:id="rId84"/>
    <p:sldId id="434" r:id="rId85"/>
    <p:sldId id="371" r:id="rId86"/>
    <p:sldId id="372" r:id="rId87"/>
    <p:sldId id="373" r:id="rId88"/>
    <p:sldId id="374" r:id="rId89"/>
    <p:sldId id="375" r:id="rId90"/>
    <p:sldId id="376" r:id="rId91"/>
    <p:sldId id="430" r:id="rId92"/>
    <p:sldId id="445" r:id="rId93"/>
    <p:sldId id="328" r:id="rId94"/>
    <p:sldId id="329" r:id="rId95"/>
    <p:sldId id="330" r:id="rId96"/>
    <p:sldId id="334" r:id="rId97"/>
    <p:sldId id="335" r:id="rId98"/>
    <p:sldId id="336" r:id="rId99"/>
    <p:sldId id="378" r:id="rId100"/>
    <p:sldId id="379" r:id="rId101"/>
    <p:sldId id="380" r:id="rId102"/>
    <p:sldId id="384" r:id="rId103"/>
    <p:sldId id="442" r:id="rId104"/>
    <p:sldId id="443" r:id="rId105"/>
    <p:sldId id="449" r:id="rId106"/>
    <p:sldId id="450" r:id="rId107"/>
    <p:sldId id="435" r:id="rId108"/>
    <p:sldId id="377" r:id="rId109"/>
    <p:sldId id="436" r:id="rId110"/>
    <p:sldId id="389" r:id="rId111"/>
    <p:sldId id="437" r:id="rId112"/>
    <p:sldId id="402" r:id="rId113"/>
    <p:sldId id="451" r:id="rId114"/>
    <p:sldId id="410" r:id="rId115"/>
    <p:sldId id="383" r:id="rId1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hn Williams" initials="J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36" autoAdjust="0"/>
    <p:restoredTop sz="94694" autoAdjust="0"/>
  </p:normalViewPr>
  <p:slideViewPr>
    <p:cSldViewPr snapToGrid="0" snapToObjects="1">
      <p:cViewPr varScale="1">
        <p:scale>
          <a:sx n="121" d="100"/>
          <a:sy n="121" d="100"/>
        </p:scale>
        <p:origin x="232" y="176"/>
      </p:cViewPr>
      <p:guideLst>
        <p:guide orient="horz" pos="2160"/>
        <p:guide pos="3840"/>
      </p:guideLst>
    </p:cSldViewPr>
  </p:slideViewPr>
  <p:notesTextViewPr>
    <p:cViewPr>
      <p:scale>
        <a:sx n="1" d="1"/>
        <a:sy n="1" d="1"/>
      </p:scale>
      <p:origin x="0" y="0"/>
    </p:cViewPr>
  </p:notesTextViewPr>
  <p:sorterViewPr>
    <p:cViewPr>
      <p:scale>
        <a:sx n="100" d="100"/>
        <a:sy n="100" d="100"/>
      </p:scale>
      <p:origin x="0" y="449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commentAuthors" Target="commentAuthor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DF9D8-2F14-8243-BD03-2A2F54603D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60504F-B071-F747-92FF-8997062417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2F792F-C64C-E24C-9493-8FD1849793B8}"/>
              </a:ext>
            </a:extLst>
          </p:cNvPr>
          <p:cNvSpPr>
            <a:spLocks noGrp="1"/>
          </p:cNvSpPr>
          <p:nvPr>
            <p:ph type="dt" sz="half" idx="10"/>
          </p:nvPr>
        </p:nvSpPr>
        <p:spPr/>
        <p:txBody>
          <a:bodyPr/>
          <a:lstStyle/>
          <a:p>
            <a:fld id="{B0C049ED-D34D-BE42-B651-375065370257}" type="datetimeFigureOut">
              <a:rPr lang="en-US" smtClean="0"/>
              <a:pPr/>
              <a:t>9/9/19</a:t>
            </a:fld>
            <a:endParaRPr lang="en-US" dirty="0"/>
          </a:p>
        </p:txBody>
      </p:sp>
      <p:sp>
        <p:nvSpPr>
          <p:cNvPr id="5" name="Footer Placeholder 4">
            <a:extLst>
              <a:ext uri="{FF2B5EF4-FFF2-40B4-BE49-F238E27FC236}">
                <a16:creationId xmlns:a16="http://schemas.microsoft.com/office/drawing/2014/main" id="{77613FCF-C923-7546-A27E-59A39F495C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BFFEB65-EDD8-0744-B267-ABD63EE5C1AD}"/>
              </a:ext>
            </a:extLst>
          </p:cNvPr>
          <p:cNvSpPr>
            <a:spLocks noGrp="1"/>
          </p:cNvSpPr>
          <p:nvPr>
            <p:ph type="sldNum" sz="quarter" idx="12"/>
          </p:nvPr>
        </p:nvSpPr>
        <p:spPr/>
        <p:txBody>
          <a:bodyPr/>
          <a:lstStyle/>
          <a:p>
            <a:fld id="{BF6279E0-E949-5244-926A-EC40622B1E22}" type="slidenum">
              <a:rPr lang="en-US" smtClean="0"/>
              <a:pPr/>
              <a:t>‹#›</a:t>
            </a:fld>
            <a:endParaRPr lang="en-US" dirty="0"/>
          </a:p>
        </p:txBody>
      </p:sp>
    </p:spTree>
    <p:extLst>
      <p:ext uri="{BB962C8B-B14F-4D97-AF65-F5344CB8AC3E}">
        <p14:creationId xmlns:p14="http://schemas.microsoft.com/office/powerpoint/2010/main" val="4051735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5332C-A186-3341-8B2B-2ED72BA909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E7497D-F184-8F4A-8EB7-65E4AC2BB3D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D2D8AB-A4C4-C24D-B54B-00F0DC66F851}"/>
              </a:ext>
            </a:extLst>
          </p:cNvPr>
          <p:cNvSpPr>
            <a:spLocks noGrp="1"/>
          </p:cNvSpPr>
          <p:nvPr>
            <p:ph type="dt" sz="half" idx="10"/>
          </p:nvPr>
        </p:nvSpPr>
        <p:spPr/>
        <p:txBody>
          <a:bodyPr/>
          <a:lstStyle/>
          <a:p>
            <a:fld id="{B0C049ED-D34D-BE42-B651-375065370257}" type="datetimeFigureOut">
              <a:rPr lang="en-US" smtClean="0"/>
              <a:pPr/>
              <a:t>9/9/19</a:t>
            </a:fld>
            <a:endParaRPr lang="en-US" dirty="0"/>
          </a:p>
        </p:txBody>
      </p:sp>
      <p:sp>
        <p:nvSpPr>
          <p:cNvPr id="5" name="Footer Placeholder 4">
            <a:extLst>
              <a:ext uri="{FF2B5EF4-FFF2-40B4-BE49-F238E27FC236}">
                <a16:creationId xmlns:a16="http://schemas.microsoft.com/office/drawing/2014/main" id="{E79D8439-4C6D-044B-AE42-730913526A3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3F1E50-0261-BC43-B81E-A2317BA79B7A}"/>
              </a:ext>
            </a:extLst>
          </p:cNvPr>
          <p:cNvSpPr>
            <a:spLocks noGrp="1"/>
          </p:cNvSpPr>
          <p:nvPr>
            <p:ph type="sldNum" sz="quarter" idx="12"/>
          </p:nvPr>
        </p:nvSpPr>
        <p:spPr/>
        <p:txBody>
          <a:bodyPr/>
          <a:lstStyle/>
          <a:p>
            <a:fld id="{BF6279E0-E949-5244-926A-EC40622B1E22}" type="slidenum">
              <a:rPr lang="en-US" smtClean="0"/>
              <a:pPr/>
              <a:t>‹#›</a:t>
            </a:fld>
            <a:endParaRPr lang="en-US" dirty="0"/>
          </a:p>
        </p:txBody>
      </p:sp>
    </p:spTree>
    <p:extLst>
      <p:ext uri="{BB962C8B-B14F-4D97-AF65-F5344CB8AC3E}">
        <p14:creationId xmlns:p14="http://schemas.microsoft.com/office/powerpoint/2010/main" val="3639724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8E1DEE-59D9-CC48-9C1D-00B4B31847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9E8681-F5F8-4240-9733-C22C672DD7E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1045AA-EDED-084B-813E-58F7C3B17088}"/>
              </a:ext>
            </a:extLst>
          </p:cNvPr>
          <p:cNvSpPr>
            <a:spLocks noGrp="1"/>
          </p:cNvSpPr>
          <p:nvPr>
            <p:ph type="dt" sz="half" idx="10"/>
          </p:nvPr>
        </p:nvSpPr>
        <p:spPr/>
        <p:txBody>
          <a:bodyPr/>
          <a:lstStyle/>
          <a:p>
            <a:fld id="{B0C049ED-D34D-BE42-B651-375065370257}" type="datetimeFigureOut">
              <a:rPr lang="en-US" smtClean="0"/>
              <a:pPr/>
              <a:t>9/9/19</a:t>
            </a:fld>
            <a:endParaRPr lang="en-US" dirty="0"/>
          </a:p>
        </p:txBody>
      </p:sp>
      <p:sp>
        <p:nvSpPr>
          <p:cNvPr id="5" name="Footer Placeholder 4">
            <a:extLst>
              <a:ext uri="{FF2B5EF4-FFF2-40B4-BE49-F238E27FC236}">
                <a16:creationId xmlns:a16="http://schemas.microsoft.com/office/drawing/2014/main" id="{A0EE6D2E-73DC-6E42-BCA0-66B9372202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64F6EC-0A10-D74C-B719-DD87780A580A}"/>
              </a:ext>
            </a:extLst>
          </p:cNvPr>
          <p:cNvSpPr>
            <a:spLocks noGrp="1"/>
          </p:cNvSpPr>
          <p:nvPr>
            <p:ph type="sldNum" sz="quarter" idx="12"/>
          </p:nvPr>
        </p:nvSpPr>
        <p:spPr/>
        <p:txBody>
          <a:bodyPr/>
          <a:lstStyle/>
          <a:p>
            <a:fld id="{BF6279E0-E949-5244-926A-EC40622B1E22}" type="slidenum">
              <a:rPr lang="en-US" smtClean="0"/>
              <a:pPr/>
              <a:t>‹#›</a:t>
            </a:fld>
            <a:endParaRPr lang="en-US" dirty="0"/>
          </a:p>
        </p:txBody>
      </p:sp>
    </p:spTree>
    <p:extLst>
      <p:ext uri="{BB962C8B-B14F-4D97-AF65-F5344CB8AC3E}">
        <p14:creationId xmlns:p14="http://schemas.microsoft.com/office/powerpoint/2010/main" val="3889009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B8539-9049-CC4C-8403-CD09CBF81CB4}"/>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1B0D0F-E669-BC45-B242-E52D887A10B9}"/>
              </a:ext>
            </a:extLst>
          </p:cNvPr>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D4DEEC-FB54-484F-9133-688DD908DE8F}"/>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8542F8-D46D-3144-88F6-CBD4045F812D}"/>
              </a:ext>
            </a:extLst>
          </p:cNvPr>
          <p:cNvSpPr>
            <a:spLocks noGrp="1"/>
          </p:cNvSpPr>
          <p:nvPr>
            <p:ph type="dt" sz="half" idx="10"/>
          </p:nvPr>
        </p:nvSpPr>
        <p:spPr>
          <a:xfrm>
            <a:off x="609600" y="6245225"/>
            <a:ext cx="2844800" cy="476250"/>
          </a:xfrm>
        </p:spPr>
        <p:txBody>
          <a:bodyPr/>
          <a:lstStyle>
            <a:lvl1pPr>
              <a:defRPr/>
            </a:lvl1pPr>
          </a:lstStyle>
          <a:p>
            <a:endParaRPr lang="en-US" altLang="en-US" dirty="0"/>
          </a:p>
        </p:txBody>
      </p:sp>
      <p:sp>
        <p:nvSpPr>
          <p:cNvPr id="6" name="Footer Placeholder 5">
            <a:extLst>
              <a:ext uri="{FF2B5EF4-FFF2-40B4-BE49-F238E27FC236}">
                <a16:creationId xmlns:a16="http://schemas.microsoft.com/office/drawing/2014/main" id="{F1D84585-94B4-DA46-AC0C-7D48A5ED62A1}"/>
              </a:ext>
            </a:extLst>
          </p:cNvPr>
          <p:cNvSpPr>
            <a:spLocks noGrp="1"/>
          </p:cNvSpPr>
          <p:nvPr>
            <p:ph type="ftr" sz="quarter" idx="11"/>
          </p:nvPr>
        </p:nvSpPr>
        <p:spPr>
          <a:xfrm>
            <a:off x="4165600" y="6245225"/>
            <a:ext cx="3860800" cy="476250"/>
          </a:xfrm>
        </p:spPr>
        <p:txBody>
          <a:bodyPr/>
          <a:lstStyle>
            <a:lvl1pPr>
              <a:defRPr/>
            </a:lvl1pPr>
          </a:lstStyle>
          <a:p>
            <a:endParaRPr lang="en-US" altLang="en-US" dirty="0"/>
          </a:p>
        </p:txBody>
      </p:sp>
      <p:sp>
        <p:nvSpPr>
          <p:cNvPr id="7" name="Slide Number Placeholder 6">
            <a:extLst>
              <a:ext uri="{FF2B5EF4-FFF2-40B4-BE49-F238E27FC236}">
                <a16:creationId xmlns:a16="http://schemas.microsoft.com/office/drawing/2014/main" id="{D1090CB8-A0A2-5841-9D1B-73E03B1DD2E1}"/>
              </a:ext>
            </a:extLst>
          </p:cNvPr>
          <p:cNvSpPr>
            <a:spLocks noGrp="1"/>
          </p:cNvSpPr>
          <p:nvPr>
            <p:ph type="sldNum" sz="quarter" idx="12"/>
          </p:nvPr>
        </p:nvSpPr>
        <p:spPr>
          <a:xfrm>
            <a:off x="8737600" y="6245225"/>
            <a:ext cx="2844800" cy="476250"/>
          </a:xfrm>
        </p:spPr>
        <p:txBody>
          <a:bodyPr/>
          <a:lstStyle>
            <a:lvl1pPr>
              <a:defRPr/>
            </a:lvl1pPr>
          </a:lstStyle>
          <a:p>
            <a:fld id="{BC31A75B-9E34-B74F-BABD-160649CD91FA}" type="slidenum">
              <a:rPr lang="en-US" altLang="en-US"/>
              <a:pPr/>
              <a:t>‹#›</a:t>
            </a:fld>
            <a:endParaRPr lang="en-US" altLang="en-US" dirty="0"/>
          </a:p>
        </p:txBody>
      </p:sp>
    </p:spTree>
    <p:extLst>
      <p:ext uri="{BB962C8B-B14F-4D97-AF65-F5344CB8AC3E}">
        <p14:creationId xmlns:p14="http://schemas.microsoft.com/office/powerpoint/2010/main" val="4032725883"/>
      </p:ext>
    </p:extLst>
  </p:cSld>
  <p:clrMapOvr>
    <a:masterClrMapping/>
  </p:clrMapOvr>
  <p:transition spd="slow">
    <p:whee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AA8CB-A22B-4742-97F0-2BBBEBA5686A}"/>
              </a:ext>
            </a:extLst>
          </p:cNvPr>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DFE56CA-C9B9-5046-8DFF-E1743B93EC7C}"/>
              </a:ext>
            </a:extLst>
          </p:cNvPr>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0FA938-145E-0D4D-AEF0-C4D4A38686D2}"/>
              </a:ext>
            </a:extLst>
          </p:cNvPr>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2199EBEA-48D6-B545-A66E-96AF49EFAAAA}"/>
              </a:ext>
            </a:extLst>
          </p:cNvPr>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7025853D-2332-C848-821F-7EEF44E68F76}"/>
              </a:ext>
            </a:extLst>
          </p:cNvPr>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072BB5-BE16-2045-A884-0ADCF386ACCB}"/>
              </a:ext>
            </a:extLst>
          </p:cNvPr>
          <p:cNvSpPr>
            <a:spLocks noGrp="1"/>
          </p:cNvSpPr>
          <p:nvPr>
            <p:ph type="dt" sz="half" idx="10"/>
          </p:nvPr>
        </p:nvSpPr>
        <p:spPr>
          <a:xfrm>
            <a:off x="609600" y="6245225"/>
            <a:ext cx="2844800" cy="476250"/>
          </a:xfrm>
        </p:spPr>
        <p:txBody>
          <a:bodyPr/>
          <a:lstStyle>
            <a:lvl1pPr>
              <a:defRPr/>
            </a:lvl1pPr>
          </a:lstStyle>
          <a:p>
            <a:endParaRPr lang="en-US" altLang="en-US" dirty="0"/>
          </a:p>
        </p:txBody>
      </p:sp>
      <p:sp>
        <p:nvSpPr>
          <p:cNvPr id="8" name="Footer Placeholder 7">
            <a:extLst>
              <a:ext uri="{FF2B5EF4-FFF2-40B4-BE49-F238E27FC236}">
                <a16:creationId xmlns:a16="http://schemas.microsoft.com/office/drawing/2014/main" id="{521DA38A-CFCF-7348-9604-7E1477B55485}"/>
              </a:ext>
            </a:extLst>
          </p:cNvPr>
          <p:cNvSpPr>
            <a:spLocks noGrp="1"/>
          </p:cNvSpPr>
          <p:nvPr>
            <p:ph type="ftr" sz="quarter" idx="11"/>
          </p:nvPr>
        </p:nvSpPr>
        <p:spPr>
          <a:xfrm>
            <a:off x="4165600" y="6245225"/>
            <a:ext cx="3860800" cy="476250"/>
          </a:xfrm>
        </p:spPr>
        <p:txBody>
          <a:bodyPr/>
          <a:lstStyle>
            <a:lvl1pPr>
              <a:defRPr/>
            </a:lvl1pPr>
          </a:lstStyle>
          <a:p>
            <a:endParaRPr lang="en-US" altLang="en-US" dirty="0"/>
          </a:p>
        </p:txBody>
      </p:sp>
      <p:sp>
        <p:nvSpPr>
          <p:cNvPr id="9" name="Slide Number Placeholder 8">
            <a:extLst>
              <a:ext uri="{FF2B5EF4-FFF2-40B4-BE49-F238E27FC236}">
                <a16:creationId xmlns:a16="http://schemas.microsoft.com/office/drawing/2014/main" id="{8FD4AE06-E8BA-F449-9889-AF906D82ECB7}"/>
              </a:ext>
            </a:extLst>
          </p:cNvPr>
          <p:cNvSpPr>
            <a:spLocks noGrp="1"/>
          </p:cNvSpPr>
          <p:nvPr>
            <p:ph type="sldNum" sz="quarter" idx="12"/>
          </p:nvPr>
        </p:nvSpPr>
        <p:spPr>
          <a:xfrm>
            <a:off x="8737600" y="6245225"/>
            <a:ext cx="2844800" cy="476250"/>
          </a:xfrm>
        </p:spPr>
        <p:txBody>
          <a:bodyPr/>
          <a:lstStyle>
            <a:lvl1pPr>
              <a:defRPr/>
            </a:lvl1pPr>
          </a:lstStyle>
          <a:p>
            <a:fld id="{6FD3B3DD-43B6-F543-A593-D2CC3774F91C}" type="slidenum">
              <a:rPr lang="en-US" altLang="en-US"/>
              <a:pPr/>
              <a:t>‹#›</a:t>
            </a:fld>
            <a:endParaRPr lang="en-US" altLang="en-US" dirty="0"/>
          </a:p>
        </p:txBody>
      </p:sp>
    </p:spTree>
    <p:extLst>
      <p:ext uri="{BB962C8B-B14F-4D97-AF65-F5344CB8AC3E}">
        <p14:creationId xmlns:p14="http://schemas.microsoft.com/office/powerpoint/2010/main" val="354985719"/>
      </p:ext>
    </p:extLst>
  </p:cSld>
  <p:clrMapOvr>
    <a:masterClrMapping/>
  </p:clrMapOvr>
  <p:transition spd="slow">
    <p:whee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1EB23-ED1A-E641-9858-080B9BE643F1}"/>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84F069F-0102-8340-95DD-6B82D0ADE355}"/>
              </a:ext>
            </a:extLst>
          </p:cNvPr>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D94CF1-1551-7948-9D92-A0D41A1CAEEE}"/>
              </a:ext>
            </a:extLst>
          </p:cNvPr>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10A6FF-7C74-BC48-9574-6C8BDC260572}"/>
              </a:ext>
            </a:extLst>
          </p:cNvPr>
          <p:cNvSpPr>
            <a:spLocks noGrp="1"/>
          </p:cNvSpPr>
          <p:nvPr>
            <p:ph type="dt" sz="half" idx="10"/>
          </p:nvPr>
        </p:nvSpPr>
        <p:spPr>
          <a:xfrm>
            <a:off x="609600" y="6245225"/>
            <a:ext cx="2844800" cy="476250"/>
          </a:xfrm>
        </p:spPr>
        <p:txBody>
          <a:bodyPr/>
          <a:lstStyle>
            <a:lvl1pPr>
              <a:defRPr/>
            </a:lvl1pPr>
          </a:lstStyle>
          <a:p>
            <a:endParaRPr lang="en-US" altLang="en-US" dirty="0"/>
          </a:p>
        </p:txBody>
      </p:sp>
      <p:sp>
        <p:nvSpPr>
          <p:cNvPr id="6" name="Footer Placeholder 5">
            <a:extLst>
              <a:ext uri="{FF2B5EF4-FFF2-40B4-BE49-F238E27FC236}">
                <a16:creationId xmlns:a16="http://schemas.microsoft.com/office/drawing/2014/main" id="{716AA847-C78A-BA48-B660-10F745E1706E}"/>
              </a:ext>
            </a:extLst>
          </p:cNvPr>
          <p:cNvSpPr>
            <a:spLocks noGrp="1"/>
          </p:cNvSpPr>
          <p:nvPr>
            <p:ph type="ftr" sz="quarter" idx="11"/>
          </p:nvPr>
        </p:nvSpPr>
        <p:spPr>
          <a:xfrm>
            <a:off x="4165600" y="6245225"/>
            <a:ext cx="3860800" cy="476250"/>
          </a:xfrm>
        </p:spPr>
        <p:txBody>
          <a:bodyPr/>
          <a:lstStyle>
            <a:lvl1pPr>
              <a:defRPr/>
            </a:lvl1pPr>
          </a:lstStyle>
          <a:p>
            <a:endParaRPr lang="en-US" altLang="en-US" dirty="0"/>
          </a:p>
        </p:txBody>
      </p:sp>
      <p:sp>
        <p:nvSpPr>
          <p:cNvPr id="7" name="Slide Number Placeholder 6">
            <a:extLst>
              <a:ext uri="{FF2B5EF4-FFF2-40B4-BE49-F238E27FC236}">
                <a16:creationId xmlns:a16="http://schemas.microsoft.com/office/drawing/2014/main" id="{3830FB7F-CE30-3047-9A22-42F43B963826}"/>
              </a:ext>
            </a:extLst>
          </p:cNvPr>
          <p:cNvSpPr>
            <a:spLocks noGrp="1"/>
          </p:cNvSpPr>
          <p:nvPr>
            <p:ph type="sldNum" sz="quarter" idx="12"/>
          </p:nvPr>
        </p:nvSpPr>
        <p:spPr>
          <a:xfrm>
            <a:off x="8737600" y="6245225"/>
            <a:ext cx="2844800" cy="476250"/>
          </a:xfrm>
        </p:spPr>
        <p:txBody>
          <a:bodyPr/>
          <a:lstStyle>
            <a:lvl1pPr>
              <a:defRPr/>
            </a:lvl1pPr>
          </a:lstStyle>
          <a:p>
            <a:fld id="{C627291D-D4CB-D744-B304-2B012FF280E6}" type="slidenum">
              <a:rPr lang="en-US" altLang="en-US"/>
              <a:pPr/>
              <a:t>‹#›</a:t>
            </a:fld>
            <a:endParaRPr lang="en-US" altLang="en-US" dirty="0"/>
          </a:p>
        </p:txBody>
      </p:sp>
    </p:spTree>
    <p:extLst>
      <p:ext uri="{BB962C8B-B14F-4D97-AF65-F5344CB8AC3E}">
        <p14:creationId xmlns:p14="http://schemas.microsoft.com/office/powerpoint/2010/main" val="4186961755"/>
      </p:ext>
    </p:extLst>
  </p:cSld>
  <p:clrMapOvr>
    <a:masterClrMapping/>
  </p:clrMapOvr>
  <p:transition spd="slow">
    <p:whee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0FF67-82AF-BB42-88CA-6A1A314B2266}"/>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99F65D-CD19-C443-B978-E9172A0D6F0F}"/>
              </a:ext>
            </a:extLst>
          </p:cNvPr>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ECBBC9-EB1C-234E-B36B-52ECF7B8A481}"/>
              </a:ext>
            </a:extLst>
          </p:cNvPr>
          <p:cNvSpPr>
            <a:spLocks noGrp="1"/>
          </p:cNvSpPr>
          <p:nvPr>
            <p:ph sz="quarter" idx="2"/>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AFE49E-9A2B-E744-8C02-9D046406B802}"/>
              </a:ext>
            </a:extLst>
          </p:cNvPr>
          <p:cNvSpPr>
            <a:spLocks noGrp="1"/>
          </p:cNvSpPr>
          <p:nvPr>
            <p:ph type="body" sz="half" idx="3"/>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AA7470F1-7F17-A44A-B8B3-5440E6A46CF4}"/>
              </a:ext>
            </a:extLst>
          </p:cNvPr>
          <p:cNvSpPr>
            <a:spLocks noGrp="1"/>
          </p:cNvSpPr>
          <p:nvPr>
            <p:ph type="dt" sz="half" idx="10"/>
          </p:nvPr>
        </p:nvSpPr>
        <p:spPr>
          <a:xfrm>
            <a:off x="609600" y="6245225"/>
            <a:ext cx="2844800" cy="476250"/>
          </a:xfrm>
        </p:spPr>
        <p:txBody>
          <a:bodyPr/>
          <a:lstStyle>
            <a:lvl1pPr>
              <a:defRPr/>
            </a:lvl1pPr>
          </a:lstStyle>
          <a:p>
            <a:endParaRPr lang="en-US" altLang="en-US" dirty="0"/>
          </a:p>
        </p:txBody>
      </p:sp>
      <p:sp>
        <p:nvSpPr>
          <p:cNvPr id="7" name="Footer Placeholder 6">
            <a:extLst>
              <a:ext uri="{FF2B5EF4-FFF2-40B4-BE49-F238E27FC236}">
                <a16:creationId xmlns:a16="http://schemas.microsoft.com/office/drawing/2014/main" id="{98C59411-6A35-0948-B62E-111788104296}"/>
              </a:ext>
            </a:extLst>
          </p:cNvPr>
          <p:cNvSpPr>
            <a:spLocks noGrp="1"/>
          </p:cNvSpPr>
          <p:nvPr>
            <p:ph type="ftr" sz="quarter" idx="11"/>
          </p:nvPr>
        </p:nvSpPr>
        <p:spPr>
          <a:xfrm>
            <a:off x="4165600" y="6245225"/>
            <a:ext cx="3860800" cy="476250"/>
          </a:xfrm>
        </p:spPr>
        <p:txBody>
          <a:bodyPr/>
          <a:lstStyle>
            <a:lvl1pPr>
              <a:defRPr/>
            </a:lvl1pPr>
          </a:lstStyle>
          <a:p>
            <a:endParaRPr lang="en-US" altLang="en-US" dirty="0"/>
          </a:p>
        </p:txBody>
      </p:sp>
      <p:sp>
        <p:nvSpPr>
          <p:cNvPr id="8" name="Slide Number Placeholder 7">
            <a:extLst>
              <a:ext uri="{FF2B5EF4-FFF2-40B4-BE49-F238E27FC236}">
                <a16:creationId xmlns:a16="http://schemas.microsoft.com/office/drawing/2014/main" id="{70027AF3-FCD7-7943-94F4-2AE266E55C6D}"/>
              </a:ext>
            </a:extLst>
          </p:cNvPr>
          <p:cNvSpPr>
            <a:spLocks noGrp="1"/>
          </p:cNvSpPr>
          <p:nvPr>
            <p:ph type="sldNum" sz="quarter" idx="12"/>
          </p:nvPr>
        </p:nvSpPr>
        <p:spPr>
          <a:xfrm>
            <a:off x="8737600" y="6245225"/>
            <a:ext cx="2844800" cy="476250"/>
          </a:xfrm>
        </p:spPr>
        <p:txBody>
          <a:bodyPr/>
          <a:lstStyle>
            <a:lvl1pPr>
              <a:defRPr/>
            </a:lvl1pPr>
          </a:lstStyle>
          <a:p>
            <a:fld id="{EFDA2C24-B36C-5E4B-8780-0A2DA716D1B5}" type="slidenum">
              <a:rPr lang="en-US" altLang="en-US"/>
              <a:pPr/>
              <a:t>‹#›</a:t>
            </a:fld>
            <a:endParaRPr lang="en-US" altLang="en-US" dirty="0"/>
          </a:p>
        </p:txBody>
      </p:sp>
    </p:spTree>
    <p:extLst>
      <p:ext uri="{BB962C8B-B14F-4D97-AF65-F5344CB8AC3E}">
        <p14:creationId xmlns:p14="http://schemas.microsoft.com/office/powerpoint/2010/main" val="1681849198"/>
      </p:ext>
    </p:extLst>
  </p:cSld>
  <p:clrMapOvr>
    <a:masterClrMapping/>
  </p:clrMapOvr>
  <p:transition spd="slow">
    <p:whee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F5E01-803C-2E4B-A98B-D8B56F615691}"/>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E801CC9-AEB1-2941-B94F-8CEEDA0AA457}"/>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F8F601-C798-3144-A3BB-C7895FD96B56}"/>
              </a:ext>
            </a:extLst>
          </p:cNvPr>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39760B0A-AA3D-0D43-ADAD-7045BCAAF724}"/>
              </a:ext>
            </a:extLst>
          </p:cNvPr>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6BE79C27-B1E9-4441-9135-91BA19714206}"/>
              </a:ext>
            </a:extLst>
          </p:cNvPr>
          <p:cNvSpPr>
            <a:spLocks noGrp="1"/>
          </p:cNvSpPr>
          <p:nvPr>
            <p:ph type="dt" sz="half" idx="10"/>
          </p:nvPr>
        </p:nvSpPr>
        <p:spPr>
          <a:xfrm>
            <a:off x="609600" y="6245225"/>
            <a:ext cx="2844800" cy="476250"/>
          </a:xfrm>
        </p:spPr>
        <p:txBody>
          <a:bodyPr/>
          <a:lstStyle>
            <a:lvl1pPr>
              <a:defRPr/>
            </a:lvl1pPr>
          </a:lstStyle>
          <a:p>
            <a:endParaRPr lang="en-US" altLang="en-US" dirty="0"/>
          </a:p>
        </p:txBody>
      </p:sp>
      <p:sp>
        <p:nvSpPr>
          <p:cNvPr id="7" name="Footer Placeholder 6">
            <a:extLst>
              <a:ext uri="{FF2B5EF4-FFF2-40B4-BE49-F238E27FC236}">
                <a16:creationId xmlns:a16="http://schemas.microsoft.com/office/drawing/2014/main" id="{707ABC9E-FA93-2E4F-BC0D-FE14F2FB6E31}"/>
              </a:ext>
            </a:extLst>
          </p:cNvPr>
          <p:cNvSpPr>
            <a:spLocks noGrp="1"/>
          </p:cNvSpPr>
          <p:nvPr>
            <p:ph type="ftr" sz="quarter" idx="11"/>
          </p:nvPr>
        </p:nvSpPr>
        <p:spPr>
          <a:xfrm>
            <a:off x="4165600" y="6245225"/>
            <a:ext cx="3860800" cy="476250"/>
          </a:xfrm>
        </p:spPr>
        <p:txBody>
          <a:bodyPr/>
          <a:lstStyle>
            <a:lvl1pPr>
              <a:defRPr/>
            </a:lvl1pPr>
          </a:lstStyle>
          <a:p>
            <a:endParaRPr lang="en-US" altLang="en-US" dirty="0"/>
          </a:p>
        </p:txBody>
      </p:sp>
      <p:sp>
        <p:nvSpPr>
          <p:cNvPr id="8" name="Slide Number Placeholder 7">
            <a:extLst>
              <a:ext uri="{FF2B5EF4-FFF2-40B4-BE49-F238E27FC236}">
                <a16:creationId xmlns:a16="http://schemas.microsoft.com/office/drawing/2014/main" id="{E57EDFC3-2BB4-F540-A681-2BF78EED30FA}"/>
              </a:ext>
            </a:extLst>
          </p:cNvPr>
          <p:cNvSpPr>
            <a:spLocks noGrp="1"/>
          </p:cNvSpPr>
          <p:nvPr>
            <p:ph type="sldNum" sz="quarter" idx="12"/>
          </p:nvPr>
        </p:nvSpPr>
        <p:spPr>
          <a:xfrm>
            <a:off x="8737600" y="6245225"/>
            <a:ext cx="2844800" cy="476250"/>
          </a:xfrm>
        </p:spPr>
        <p:txBody>
          <a:bodyPr/>
          <a:lstStyle>
            <a:lvl1pPr>
              <a:defRPr/>
            </a:lvl1pPr>
          </a:lstStyle>
          <a:p>
            <a:fld id="{BBFF132D-29DC-CB47-9290-3DA8484C3069}" type="slidenum">
              <a:rPr lang="en-US" altLang="en-US"/>
              <a:pPr/>
              <a:t>‹#›</a:t>
            </a:fld>
            <a:endParaRPr lang="en-US" altLang="en-US" dirty="0"/>
          </a:p>
        </p:txBody>
      </p:sp>
    </p:spTree>
    <p:extLst>
      <p:ext uri="{BB962C8B-B14F-4D97-AF65-F5344CB8AC3E}">
        <p14:creationId xmlns:p14="http://schemas.microsoft.com/office/powerpoint/2010/main" val="1734708480"/>
      </p:ext>
    </p:extLst>
  </p:cSld>
  <p:clrMapOvr>
    <a:masterClrMapping/>
  </p:clrMapOvr>
  <p:transition spd="slow">
    <p:whee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4BDD4-F57A-AD49-A593-FA8CADEDED52}"/>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28BDBA-5873-E049-AB73-B50665CF5A47}"/>
              </a:ext>
            </a:extLst>
          </p:cNvPr>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F8F7D9-8202-5143-BB22-85115A277A49}"/>
              </a:ext>
            </a:extLst>
          </p:cNvPr>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DF99F79C-806D-E24D-A6E7-245CF313C403}"/>
              </a:ext>
            </a:extLst>
          </p:cNvPr>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79B1222-6BB8-8841-AC36-65FC0404650A}"/>
              </a:ext>
            </a:extLst>
          </p:cNvPr>
          <p:cNvSpPr>
            <a:spLocks noGrp="1"/>
          </p:cNvSpPr>
          <p:nvPr>
            <p:ph type="dt" sz="half" idx="10"/>
          </p:nvPr>
        </p:nvSpPr>
        <p:spPr>
          <a:xfrm>
            <a:off x="609600" y="6245225"/>
            <a:ext cx="2844800" cy="476250"/>
          </a:xfrm>
        </p:spPr>
        <p:txBody>
          <a:bodyPr/>
          <a:lstStyle>
            <a:lvl1pPr>
              <a:defRPr/>
            </a:lvl1pPr>
          </a:lstStyle>
          <a:p>
            <a:endParaRPr lang="en-US" altLang="en-US" dirty="0"/>
          </a:p>
        </p:txBody>
      </p:sp>
      <p:sp>
        <p:nvSpPr>
          <p:cNvPr id="7" name="Footer Placeholder 6">
            <a:extLst>
              <a:ext uri="{FF2B5EF4-FFF2-40B4-BE49-F238E27FC236}">
                <a16:creationId xmlns:a16="http://schemas.microsoft.com/office/drawing/2014/main" id="{FC5AA387-03CD-1044-88DF-29A4294629C6}"/>
              </a:ext>
            </a:extLst>
          </p:cNvPr>
          <p:cNvSpPr>
            <a:spLocks noGrp="1"/>
          </p:cNvSpPr>
          <p:nvPr>
            <p:ph type="ftr" sz="quarter" idx="11"/>
          </p:nvPr>
        </p:nvSpPr>
        <p:spPr>
          <a:xfrm>
            <a:off x="4165600" y="6245225"/>
            <a:ext cx="3860800" cy="476250"/>
          </a:xfrm>
        </p:spPr>
        <p:txBody>
          <a:bodyPr/>
          <a:lstStyle>
            <a:lvl1pPr>
              <a:defRPr/>
            </a:lvl1pPr>
          </a:lstStyle>
          <a:p>
            <a:endParaRPr lang="en-US" altLang="en-US" dirty="0"/>
          </a:p>
        </p:txBody>
      </p:sp>
      <p:sp>
        <p:nvSpPr>
          <p:cNvPr id="8" name="Slide Number Placeholder 7">
            <a:extLst>
              <a:ext uri="{FF2B5EF4-FFF2-40B4-BE49-F238E27FC236}">
                <a16:creationId xmlns:a16="http://schemas.microsoft.com/office/drawing/2014/main" id="{BBDA99BC-61B9-1945-8F13-1A1F7651EA22}"/>
              </a:ext>
            </a:extLst>
          </p:cNvPr>
          <p:cNvSpPr>
            <a:spLocks noGrp="1"/>
          </p:cNvSpPr>
          <p:nvPr>
            <p:ph type="sldNum" sz="quarter" idx="12"/>
          </p:nvPr>
        </p:nvSpPr>
        <p:spPr>
          <a:xfrm>
            <a:off x="8737600" y="6245225"/>
            <a:ext cx="2844800" cy="476250"/>
          </a:xfrm>
        </p:spPr>
        <p:txBody>
          <a:bodyPr/>
          <a:lstStyle>
            <a:lvl1pPr>
              <a:defRPr/>
            </a:lvl1pPr>
          </a:lstStyle>
          <a:p>
            <a:fld id="{DBAB36E8-D2F2-404A-A0C7-15CA75542B82}" type="slidenum">
              <a:rPr lang="en-US" altLang="en-US"/>
              <a:pPr/>
              <a:t>‹#›</a:t>
            </a:fld>
            <a:endParaRPr lang="en-US" altLang="en-US" dirty="0"/>
          </a:p>
        </p:txBody>
      </p:sp>
    </p:spTree>
    <p:extLst>
      <p:ext uri="{BB962C8B-B14F-4D97-AF65-F5344CB8AC3E}">
        <p14:creationId xmlns:p14="http://schemas.microsoft.com/office/powerpoint/2010/main" val="13203191"/>
      </p:ext>
    </p:extLst>
  </p:cSld>
  <p:clrMapOvr>
    <a:masterClrMapping/>
  </p:clrMapOvr>
  <p:transition spd="slow">
    <p:whee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4A72C-9839-A04D-8E90-694CA54C38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92B511-4789-434E-950E-0CEC26C03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43AEEC-BA08-2E40-8686-FB2EC00B72A8}"/>
              </a:ext>
            </a:extLst>
          </p:cNvPr>
          <p:cNvSpPr>
            <a:spLocks noGrp="1"/>
          </p:cNvSpPr>
          <p:nvPr>
            <p:ph type="dt" sz="half" idx="10"/>
          </p:nvPr>
        </p:nvSpPr>
        <p:spPr/>
        <p:txBody>
          <a:bodyPr/>
          <a:lstStyle/>
          <a:p>
            <a:fld id="{B0C049ED-D34D-BE42-B651-375065370257}" type="datetimeFigureOut">
              <a:rPr lang="en-US" smtClean="0"/>
              <a:pPr/>
              <a:t>9/9/19</a:t>
            </a:fld>
            <a:endParaRPr lang="en-US" dirty="0"/>
          </a:p>
        </p:txBody>
      </p:sp>
      <p:sp>
        <p:nvSpPr>
          <p:cNvPr id="5" name="Footer Placeholder 4">
            <a:extLst>
              <a:ext uri="{FF2B5EF4-FFF2-40B4-BE49-F238E27FC236}">
                <a16:creationId xmlns:a16="http://schemas.microsoft.com/office/drawing/2014/main" id="{337B8DF9-A2AD-1E43-AA12-9FC08A60EA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39F26F-EA10-F24F-ACB3-BE37C8D1BDEB}"/>
              </a:ext>
            </a:extLst>
          </p:cNvPr>
          <p:cNvSpPr>
            <a:spLocks noGrp="1"/>
          </p:cNvSpPr>
          <p:nvPr>
            <p:ph type="sldNum" sz="quarter" idx="12"/>
          </p:nvPr>
        </p:nvSpPr>
        <p:spPr/>
        <p:txBody>
          <a:bodyPr/>
          <a:lstStyle/>
          <a:p>
            <a:fld id="{BF6279E0-E949-5244-926A-EC40622B1E22}" type="slidenum">
              <a:rPr lang="en-US" smtClean="0"/>
              <a:pPr/>
              <a:t>‹#›</a:t>
            </a:fld>
            <a:endParaRPr lang="en-US" dirty="0"/>
          </a:p>
        </p:txBody>
      </p:sp>
    </p:spTree>
    <p:extLst>
      <p:ext uri="{BB962C8B-B14F-4D97-AF65-F5344CB8AC3E}">
        <p14:creationId xmlns:p14="http://schemas.microsoft.com/office/powerpoint/2010/main" val="374158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01416-5491-154A-A11C-424EC17127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C44CB7-9195-1744-ABE5-C6832C0E23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AA1A680-CDCB-AB4D-9EB3-4CE58948F60A}"/>
              </a:ext>
            </a:extLst>
          </p:cNvPr>
          <p:cNvSpPr>
            <a:spLocks noGrp="1"/>
          </p:cNvSpPr>
          <p:nvPr>
            <p:ph type="dt" sz="half" idx="10"/>
          </p:nvPr>
        </p:nvSpPr>
        <p:spPr/>
        <p:txBody>
          <a:bodyPr/>
          <a:lstStyle/>
          <a:p>
            <a:fld id="{B0C049ED-D34D-BE42-B651-375065370257}" type="datetimeFigureOut">
              <a:rPr lang="en-US" smtClean="0"/>
              <a:pPr/>
              <a:t>9/9/19</a:t>
            </a:fld>
            <a:endParaRPr lang="en-US" dirty="0"/>
          </a:p>
        </p:txBody>
      </p:sp>
      <p:sp>
        <p:nvSpPr>
          <p:cNvPr id="5" name="Footer Placeholder 4">
            <a:extLst>
              <a:ext uri="{FF2B5EF4-FFF2-40B4-BE49-F238E27FC236}">
                <a16:creationId xmlns:a16="http://schemas.microsoft.com/office/drawing/2014/main" id="{6B07C462-6DC3-9E4D-83D2-59479C37DA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941F25-5782-9249-87C5-BD780E4159A4}"/>
              </a:ext>
            </a:extLst>
          </p:cNvPr>
          <p:cNvSpPr>
            <a:spLocks noGrp="1"/>
          </p:cNvSpPr>
          <p:nvPr>
            <p:ph type="sldNum" sz="quarter" idx="12"/>
          </p:nvPr>
        </p:nvSpPr>
        <p:spPr/>
        <p:txBody>
          <a:bodyPr/>
          <a:lstStyle/>
          <a:p>
            <a:fld id="{BF6279E0-E949-5244-926A-EC40622B1E22}" type="slidenum">
              <a:rPr lang="en-US" smtClean="0"/>
              <a:pPr/>
              <a:t>‹#›</a:t>
            </a:fld>
            <a:endParaRPr lang="en-US" dirty="0"/>
          </a:p>
        </p:txBody>
      </p:sp>
    </p:spTree>
    <p:extLst>
      <p:ext uri="{BB962C8B-B14F-4D97-AF65-F5344CB8AC3E}">
        <p14:creationId xmlns:p14="http://schemas.microsoft.com/office/powerpoint/2010/main" val="1630373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A36DD-E54F-3A43-A88F-E99CADA70B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615212-BBA7-D944-ACA5-9FBCCB715A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694F31-1E46-BF4B-80D8-77FAD580CCD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E461E2-646B-D04B-95D4-B3ACA8D83879}"/>
              </a:ext>
            </a:extLst>
          </p:cNvPr>
          <p:cNvSpPr>
            <a:spLocks noGrp="1"/>
          </p:cNvSpPr>
          <p:nvPr>
            <p:ph type="dt" sz="half" idx="10"/>
          </p:nvPr>
        </p:nvSpPr>
        <p:spPr/>
        <p:txBody>
          <a:bodyPr/>
          <a:lstStyle/>
          <a:p>
            <a:fld id="{B0C049ED-D34D-BE42-B651-375065370257}" type="datetimeFigureOut">
              <a:rPr lang="en-US" smtClean="0"/>
              <a:pPr/>
              <a:t>9/9/19</a:t>
            </a:fld>
            <a:endParaRPr lang="en-US" dirty="0"/>
          </a:p>
        </p:txBody>
      </p:sp>
      <p:sp>
        <p:nvSpPr>
          <p:cNvPr id="6" name="Footer Placeholder 5">
            <a:extLst>
              <a:ext uri="{FF2B5EF4-FFF2-40B4-BE49-F238E27FC236}">
                <a16:creationId xmlns:a16="http://schemas.microsoft.com/office/drawing/2014/main" id="{85AD8A57-A484-D74C-94A1-A3D5F1B5B9F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89D2592-2875-8E4F-8A73-A421585DEDC9}"/>
              </a:ext>
            </a:extLst>
          </p:cNvPr>
          <p:cNvSpPr>
            <a:spLocks noGrp="1"/>
          </p:cNvSpPr>
          <p:nvPr>
            <p:ph type="sldNum" sz="quarter" idx="12"/>
          </p:nvPr>
        </p:nvSpPr>
        <p:spPr/>
        <p:txBody>
          <a:bodyPr/>
          <a:lstStyle/>
          <a:p>
            <a:fld id="{BF6279E0-E949-5244-926A-EC40622B1E22}" type="slidenum">
              <a:rPr lang="en-US" smtClean="0"/>
              <a:pPr/>
              <a:t>‹#›</a:t>
            </a:fld>
            <a:endParaRPr lang="en-US" dirty="0"/>
          </a:p>
        </p:txBody>
      </p:sp>
    </p:spTree>
    <p:extLst>
      <p:ext uri="{BB962C8B-B14F-4D97-AF65-F5344CB8AC3E}">
        <p14:creationId xmlns:p14="http://schemas.microsoft.com/office/powerpoint/2010/main" val="2105368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6E369-7537-9641-8BCB-D5FC1C8871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171CFB-D21E-3540-962E-9B74D00140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534C220-E46F-B540-BB88-05F8F099AD8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5AABE6-7BAB-EF43-A66B-3A3CDDCAF7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7D14D62-7974-964E-99D8-7AE80D24B2B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A96E01-6915-E74C-A668-DFFC7AF37186}"/>
              </a:ext>
            </a:extLst>
          </p:cNvPr>
          <p:cNvSpPr>
            <a:spLocks noGrp="1"/>
          </p:cNvSpPr>
          <p:nvPr>
            <p:ph type="dt" sz="half" idx="10"/>
          </p:nvPr>
        </p:nvSpPr>
        <p:spPr/>
        <p:txBody>
          <a:bodyPr/>
          <a:lstStyle/>
          <a:p>
            <a:fld id="{B0C049ED-D34D-BE42-B651-375065370257}" type="datetimeFigureOut">
              <a:rPr lang="en-US" smtClean="0"/>
              <a:pPr/>
              <a:t>9/9/19</a:t>
            </a:fld>
            <a:endParaRPr lang="en-US" dirty="0"/>
          </a:p>
        </p:txBody>
      </p:sp>
      <p:sp>
        <p:nvSpPr>
          <p:cNvPr id="8" name="Footer Placeholder 7">
            <a:extLst>
              <a:ext uri="{FF2B5EF4-FFF2-40B4-BE49-F238E27FC236}">
                <a16:creationId xmlns:a16="http://schemas.microsoft.com/office/drawing/2014/main" id="{9FF9F6F4-0B23-984B-A0CF-A4B0240115E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3B678C6-CF7D-5E47-958A-3498CC8DA73D}"/>
              </a:ext>
            </a:extLst>
          </p:cNvPr>
          <p:cNvSpPr>
            <a:spLocks noGrp="1"/>
          </p:cNvSpPr>
          <p:nvPr>
            <p:ph type="sldNum" sz="quarter" idx="12"/>
          </p:nvPr>
        </p:nvSpPr>
        <p:spPr/>
        <p:txBody>
          <a:bodyPr/>
          <a:lstStyle/>
          <a:p>
            <a:fld id="{BF6279E0-E949-5244-926A-EC40622B1E22}" type="slidenum">
              <a:rPr lang="en-US" smtClean="0"/>
              <a:pPr/>
              <a:t>‹#›</a:t>
            </a:fld>
            <a:endParaRPr lang="en-US" dirty="0"/>
          </a:p>
        </p:txBody>
      </p:sp>
    </p:spTree>
    <p:extLst>
      <p:ext uri="{BB962C8B-B14F-4D97-AF65-F5344CB8AC3E}">
        <p14:creationId xmlns:p14="http://schemas.microsoft.com/office/powerpoint/2010/main" val="2479207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2C36A-6F96-BA49-8EEC-991AAEC7F6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B1C7B8-78CF-464E-854F-2FAF5D9125F6}"/>
              </a:ext>
            </a:extLst>
          </p:cNvPr>
          <p:cNvSpPr>
            <a:spLocks noGrp="1"/>
          </p:cNvSpPr>
          <p:nvPr>
            <p:ph type="dt" sz="half" idx="10"/>
          </p:nvPr>
        </p:nvSpPr>
        <p:spPr/>
        <p:txBody>
          <a:bodyPr/>
          <a:lstStyle/>
          <a:p>
            <a:fld id="{B0C049ED-D34D-BE42-B651-375065370257}" type="datetimeFigureOut">
              <a:rPr lang="en-US" smtClean="0"/>
              <a:pPr/>
              <a:t>9/9/19</a:t>
            </a:fld>
            <a:endParaRPr lang="en-US" dirty="0"/>
          </a:p>
        </p:txBody>
      </p:sp>
      <p:sp>
        <p:nvSpPr>
          <p:cNvPr id="4" name="Footer Placeholder 3">
            <a:extLst>
              <a:ext uri="{FF2B5EF4-FFF2-40B4-BE49-F238E27FC236}">
                <a16:creationId xmlns:a16="http://schemas.microsoft.com/office/drawing/2014/main" id="{9FE41E1A-B6AB-8847-BCA6-8BA2DA91712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7D86987-6A48-584E-A64B-6DCF9BA31159}"/>
              </a:ext>
            </a:extLst>
          </p:cNvPr>
          <p:cNvSpPr>
            <a:spLocks noGrp="1"/>
          </p:cNvSpPr>
          <p:nvPr>
            <p:ph type="sldNum" sz="quarter" idx="12"/>
          </p:nvPr>
        </p:nvSpPr>
        <p:spPr/>
        <p:txBody>
          <a:bodyPr/>
          <a:lstStyle/>
          <a:p>
            <a:fld id="{BF6279E0-E949-5244-926A-EC40622B1E22}" type="slidenum">
              <a:rPr lang="en-US" smtClean="0"/>
              <a:pPr/>
              <a:t>‹#›</a:t>
            </a:fld>
            <a:endParaRPr lang="en-US" dirty="0"/>
          </a:p>
        </p:txBody>
      </p:sp>
    </p:spTree>
    <p:extLst>
      <p:ext uri="{BB962C8B-B14F-4D97-AF65-F5344CB8AC3E}">
        <p14:creationId xmlns:p14="http://schemas.microsoft.com/office/powerpoint/2010/main" val="860952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46FCF1-E1FC-DE48-8252-AD422EEF0F97}"/>
              </a:ext>
            </a:extLst>
          </p:cNvPr>
          <p:cNvSpPr>
            <a:spLocks noGrp="1"/>
          </p:cNvSpPr>
          <p:nvPr>
            <p:ph type="dt" sz="half" idx="10"/>
          </p:nvPr>
        </p:nvSpPr>
        <p:spPr/>
        <p:txBody>
          <a:bodyPr/>
          <a:lstStyle/>
          <a:p>
            <a:fld id="{B0C049ED-D34D-BE42-B651-375065370257}" type="datetimeFigureOut">
              <a:rPr lang="en-US" smtClean="0"/>
              <a:pPr/>
              <a:t>9/9/19</a:t>
            </a:fld>
            <a:endParaRPr lang="en-US" dirty="0"/>
          </a:p>
        </p:txBody>
      </p:sp>
      <p:sp>
        <p:nvSpPr>
          <p:cNvPr id="3" name="Footer Placeholder 2">
            <a:extLst>
              <a:ext uri="{FF2B5EF4-FFF2-40B4-BE49-F238E27FC236}">
                <a16:creationId xmlns:a16="http://schemas.microsoft.com/office/drawing/2014/main" id="{356B787F-050F-EC47-9A94-28F104D6B02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B562585-43B3-0341-A054-8A5DDF944858}"/>
              </a:ext>
            </a:extLst>
          </p:cNvPr>
          <p:cNvSpPr>
            <a:spLocks noGrp="1"/>
          </p:cNvSpPr>
          <p:nvPr>
            <p:ph type="sldNum" sz="quarter" idx="12"/>
          </p:nvPr>
        </p:nvSpPr>
        <p:spPr/>
        <p:txBody>
          <a:bodyPr/>
          <a:lstStyle/>
          <a:p>
            <a:fld id="{BF6279E0-E949-5244-926A-EC40622B1E22}" type="slidenum">
              <a:rPr lang="en-US" smtClean="0"/>
              <a:pPr/>
              <a:t>‹#›</a:t>
            </a:fld>
            <a:endParaRPr lang="en-US" dirty="0"/>
          </a:p>
        </p:txBody>
      </p:sp>
    </p:spTree>
    <p:extLst>
      <p:ext uri="{BB962C8B-B14F-4D97-AF65-F5344CB8AC3E}">
        <p14:creationId xmlns:p14="http://schemas.microsoft.com/office/powerpoint/2010/main" val="1068160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C9376-B548-F14D-9B3F-D38EF4CCCB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6A1B87-49AF-A549-8B27-4C74D9496C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BFC355-3FF9-934E-AA60-586C0AAEC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851D376-F03E-854E-A350-28609608DAA5}"/>
              </a:ext>
            </a:extLst>
          </p:cNvPr>
          <p:cNvSpPr>
            <a:spLocks noGrp="1"/>
          </p:cNvSpPr>
          <p:nvPr>
            <p:ph type="dt" sz="half" idx="10"/>
          </p:nvPr>
        </p:nvSpPr>
        <p:spPr/>
        <p:txBody>
          <a:bodyPr/>
          <a:lstStyle/>
          <a:p>
            <a:fld id="{B0C049ED-D34D-BE42-B651-375065370257}" type="datetimeFigureOut">
              <a:rPr lang="en-US" smtClean="0"/>
              <a:pPr/>
              <a:t>9/9/19</a:t>
            </a:fld>
            <a:endParaRPr lang="en-US" dirty="0"/>
          </a:p>
        </p:txBody>
      </p:sp>
      <p:sp>
        <p:nvSpPr>
          <p:cNvPr id="6" name="Footer Placeholder 5">
            <a:extLst>
              <a:ext uri="{FF2B5EF4-FFF2-40B4-BE49-F238E27FC236}">
                <a16:creationId xmlns:a16="http://schemas.microsoft.com/office/drawing/2014/main" id="{9657B850-AE32-6B44-83D7-41D9606E78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CB2FCEC-A760-6247-80D8-B05FB11DD3F0}"/>
              </a:ext>
            </a:extLst>
          </p:cNvPr>
          <p:cNvSpPr>
            <a:spLocks noGrp="1"/>
          </p:cNvSpPr>
          <p:nvPr>
            <p:ph type="sldNum" sz="quarter" idx="12"/>
          </p:nvPr>
        </p:nvSpPr>
        <p:spPr/>
        <p:txBody>
          <a:bodyPr/>
          <a:lstStyle/>
          <a:p>
            <a:fld id="{BF6279E0-E949-5244-926A-EC40622B1E22}" type="slidenum">
              <a:rPr lang="en-US" smtClean="0"/>
              <a:pPr/>
              <a:t>‹#›</a:t>
            </a:fld>
            <a:endParaRPr lang="en-US" dirty="0"/>
          </a:p>
        </p:txBody>
      </p:sp>
    </p:spTree>
    <p:extLst>
      <p:ext uri="{BB962C8B-B14F-4D97-AF65-F5344CB8AC3E}">
        <p14:creationId xmlns:p14="http://schemas.microsoft.com/office/powerpoint/2010/main" val="2180995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116CF-FCBE-9C4C-A435-E3B44AC732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9070F7-22DB-F540-8B8A-3C322AA5EB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27C8D6F-FE07-7746-BC31-4A55C82D3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38D71A-D8D9-4D40-A13F-BDBCD3D1729B}"/>
              </a:ext>
            </a:extLst>
          </p:cNvPr>
          <p:cNvSpPr>
            <a:spLocks noGrp="1"/>
          </p:cNvSpPr>
          <p:nvPr>
            <p:ph type="dt" sz="half" idx="10"/>
          </p:nvPr>
        </p:nvSpPr>
        <p:spPr/>
        <p:txBody>
          <a:bodyPr/>
          <a:lstStyle/>
          <a:p>
            <a:fld id="{B0C049ED-D34D-BE42-B651-375065370257}" type="datetimeFigureOut">
              <a:rPr lang="en-US" smtClean="0"/>
              <a:pPr/>
              <a:t>9/9/19</a:t>
            </a:fld>
            <a:endParaRPr lang="en-US" dirty="0"/>
          </a:p>
        </p:txBody>
      </p:sp>
      <p:sp>
        <p:nvSpPr>
          <p:cNvPr id="6" name="Footer Placeholder 5">
            <a:extLst>
              <a:ext uri="{FF2B5EF4-FFF2-40B4-BE49-F238E27FC236}">
                <a16:creationId xmlns:a16="http://schemas.microsoft.com/office/drawing/2014/main" id="{CF9EBD69-5409-E94B-9808-1CEDD4F2824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BE9BC5E-C008-2B42-8AEF-4D4A5F3FA71D}"/>
              </a:ext>
            </a:extLst>
          </p:cNvPr>
          <p:cNvSpPr>
            <a:spLocks noGrp="1"/>
          </p:cNvSpPr>
          <p:nvPr>
            <p:ph type="sldNum" sz="quarter" idx="12"/>
          </p:nvPr>
        </p:nvSpPr>
        <p:spPr/>
        <p:txBody>
          <a:bodyPr/>
          <a:lstStyle/>
          <a:p>
            <a:fld id="{BF6279E0-E949-5244-926A-EC40622B1E22}" type="slidenum">
              <a:rPr lang="en-US" smtClean="0"/>
              <a:pPr/>
              <a:t>‹#›</a:t>
            </a:fld>
            <a:endParaRPr lang="en-US" dirty="0"/>
          </a:p>
        </p:txBody>
      </p:sp>
    </p:spTree>
    <p:extLst>
      <p:ext uri="{BB962C8B-B14F-4D97-AF65-F5344CB8AC3E}">
        <p14:creationId xmlns:p14="http://schemas.microsoft.com/office/powerpoint/2010/main" val="510929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8DF1FD-37C8-D143-A471-2FE799DCB2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8686FB-6B9E-1D4E-B501-C2F62258BB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34E079-B350-384B-8ECC-2484406FFF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C049ED-D34D-BE42-B651-375065370257}" type="datetimeFigureOut">
              <a:rPr lang="en-US" smtClean="0"/>
              <a:pPr/>
              <a:t>9/9/19</a:t>
            </a:fld>
            <a:endParaRPr lang="en-US" dirty="0"/>
          </a:p>
        </p:txBody>
      </p:sp>
      <p:sp>
        <p:nvSpPr>
          <p:cNvPr id="5" name="Footer Placeholder 4">
            <a:extLst>
              <a:ext uri="{FF2B5EF4-FFF2-40B4-BE49-F238E27FC236}">
                <a16:creationId xmlns:a16="http://schemas.microsoft.com/office/drawing/2014/main" id="{3EB98D19-40C3-2C44-8DDD-811B927926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92736F9-0476-F149-9142-F8FB92323F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6279E0-E949-5244-926A-EC40622B1E22}" type="slidenum">
              <a:rPr lang="en-US" smtClean="0"/>
              <a:pPr/>
              <a:t>‹#›</a:t>
            </a:fld>
            <a:endParaRPr lang="en-US" dirty="0"/>
          </a:p>
        </p:txBody>
      </p:sp>
    </p:spTree>
    <p:extLst>
      <p:ext uri="{BB962C8B-B14F-4D97-AF65-F5344CB8AC3E}">
        <p14:creationId xmlns:p14="http://schemas.microsoft.com/office/powerpoint/2010/main" val="3843511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139.emf"/></Relationships>
</file>

<file path=ppt/slides/_rels/slide101.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image" Target="../media/image2.jpeg"/><Relationship Id="rId1" Type="http://schemas.openxmlformats.org/officeDocument/2006/relationships/slideLayout" Target="../slideLayouts/slideLayout16.xml"/><Relationship Id="rId5" Type="http://schemas.openxmlformats.org/officeDocument/2006/relationships/image" Target="../media/image142.emf"/><Relationship Id="rId4" Type="http://schemas.openxmlformats.org/officeDocument/2006/relationships/image" Target="../media/image141.emf"/></Relationships>
</file>

<file path=ppt/slides/_rels/slide102.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144.png"/></Relationships>
</file>

<file path=ppt/slides/_rels/slide103.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9.png"/></Relationships>
</file>

<file path=ppt/slides/_rels/slide107.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13.xml"/><Relationship Id="rId4" Type="http://schemas.openxmlformats.org/officeDocument/2006/relationships/image" Target="../media/image154.jpeg"/></Relationships>
</file>

<file path=ppt/slides/_rels/slide10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25.jpg"/><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jpeg"/><Relationship Id="rId1" Type="http://schemas.openxmlformats.org/officeDocument/2006/relationships/slideLayout" Target="../slideLayouts/slideLayout13.xml"/><Relationship Id="rId5" Type="http://schemas.openxmlformats.org/officeDocument/2006/relationships/image" Target="../media/image66.jpeg"/><Relationship Id="rId4" Type="http://schemas.openxmlformats.org/officeDocument/2006/relationships/image" Target="../media/image65.jpeg"/></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jpeg"/><Relationship Id="rId1" Type="http://schemas.openxmlformats.org/officeDocument/2006/relationships/slideLayout" Target="../slideLayouts/slideLayout13.xml"/><Relationship Id="rId5" Type="http://schemas.openxmlformats.org/officeDocument/2006/relationships/image" Target="../media/image70.jpeg"/><Relationship Id="rId4" Type="http://schemas.openxmlformats.org/officeDocument/2006/relationships/image" Target="../media/image69.jpeg"/></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jpeg"/><Relationship Id="rId1" Type="http://schemas.openxmlformats.org/officeDocument/2006/relationships/slideLayout" Target="../slideLayouts/slideLayout13.xml"/><Relationship Id="rId5" Type="http://schemas.openxmlformats.org/officeDocument/2006/relationships/image" Target="../media/image74.jpeg"/><Relationship Id="rId4" Type="http://schemas.openxmlformats.org/officeDocument/2006/relationships/image" Target="../media/image73.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6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2.jpeg"/><Relationship Id="rId1" Type="http://schemas.openxmlformats.org/officeDocument/2006/relationships/slideLayout" Target="../slideLayouts/slideLayout16.xml"/><Relationship Id="rId5" Type="http://schemas.openxmlformats.org/officeDocument/2006/relationships/image" Target="../media/image89.jpeg"/><Relationship Id="rId4" Type="http://schemas.openxmlformats.org/officeDocument/2006/relationships/image" Target="../media/image88.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2.jpeg"/><Relationship Id="rId1" Type="http://schemas.openxmlformats.org/officeDocument/2006/relationships/slideLayout" Target="../slideLayouts/slideLayout17.xml"/><Relationship Id="rId4" Type="http://schemas.openxmlformats.org/officeDocument/2006/relationships/image" Target="../media/image94.jpeg"/></Relationships>
</file>

<file path=ppt/slides/_rels/slide7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2.jpeg"/><Relationship Id="rId1" Type="http://schemas.openxmlformats.org/officeDocument/2006/relationships/slideLayout" Target="../slideLayouts/slideLayout17.xml"/><Relationship Id="rId4" Type="http://schemas.openxmlformats.org/officeDocument/2006/relationships/image" Target="../media/image96.jpeg"/></Relationships>
</file>

<file path=ppt/slides/_rels/slide7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2.jpeg"/><Relationship Id="rId1" Type="http://schemas.openxmlformats.org/officeDocument/2006/relationships/slideLayout" Target="../slideLayouts/slideLayout13.xml"/><Relationship Id="rId5" Type="http://schemas.openxmlformats.org/officeDocument/2006/relationships/image" Target="../media/image101.jpeg"/><Relationship Id="rId4" Type="http://schemas.openxmlformats.org/officeDocument/2006/relationships/image" Target="../media/image100.jpeg"/></Relationships>
</file>

<file path=ppt/slides/_rels/slide7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2.jpeg"/><Relationship Id="rId1" Type="http://schemas.openxmlformats.org/officeDocument/2006/relationships/slideLayout" Target="../slideLayouts/slideLayout17.xml"/><Relationship Id="rId4" Type="http://schemas.openxmlformats.org/officeDocument/2006/relationships/image" Target="../media/image103.jpeg"/></Relationships>
</file>

<file path=ppt/slides/_rels/slide7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2.jpeg"/><Relationship Id="rId1" Type="http://schemas.openxmlformats.org/officeDocument/2006/relationships/slideLayout" Target="../slideLayouts/slideLayout17.xml"/><Relationship Id="rId4" Type="http://schemas.openxmlformats.org/officeDocument/2006/relationships/image" Target="../media/image105.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2.jpeg"/><Relationship Id="rId1" Type="http://schemas.openxmlformats.org/officeDocument/2006/relationships/slideLayout" Target="../slideLayouts/slideLayout17.xml"/><Relationship Id="rId4" Type="http://schemas.openxmlformats.org/officeDocument/2006/relationships/image" Target="../media/image109.jpeg"/></Relationships>
</file>

<file path=ppt/slides/_rels/slide8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2.jpeg"/><Relationship Id="rId1" Type="http://schemas.openxmlformats.org/officeDocument/2006/relationships/slideLayout" Target="../slideLayouts/slideLayout17.xml"/><Relationship Id="rId4" Type="http://schemas.openxmlformats.org/officeDocument/2006/relationships/image" Target="../media/image111.jpeg"/></Relationships>
</file>

<file path=ppt/slides/_rels/slide8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2.jpeg"/><Relationship Id="rId1" Type="http://schemas.openxmlformats.org/officeDocument/2006/relationships/slideLayout" Target="../slideLayouts/slideLayout17.xml"/><Relationship Id="rId4" Type="http://schemas.openxmlformats.org/officeDocument/2006/relationships/image" Target="../media/image114.jpeg"/></Relationships>
</file>

<file path=ppt/slides/_rels/slide8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2.jpeg"/><Relationship Id="rId1" Type="http://schemas.openxmlformats.org/officeDocument/2006/relationships/slideLayout" Target="../slideLayouts/slideLayout17.xml"/><Relationship Id="rId4" Type="http://schemas.openxmlformats.org/officeDocument/2006/relationships/image" Target="../media/image118.jpeg"/></Relationships>
</file>

<file path=ppt/slides/_rels/slide8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123.jpeg"/></Relationships>
</file>

<file path=ppt/slides/_rels/slide9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2.jpeg"/><Relationship Id="rId1" Type="http://schemas.openxmlformats.org/officeDocument/2006/relationships/slideLayout" Target="../slideLayouts/slideLayout17.xml"/><Relationship Id="rId4" Type="http://schemas.openxmlformats.org/officeDocument/2006/relationships/image" Target="../media/image129.jpeg"/></Relationships>
</file>

<file path=ppt/slides/_rels/slide9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2.jpeg"/><Relationship Id="rId1" Type="http://schemas.openxmlformats.org/officeDocument/2006/relationships/slideLayout" Target="../slideLayouts/slideLayout16.xml"/><Relationship Id="rId5" Type="http://schemas.openxmlformats.org/officeDocument/2006/relationships/image" Target="../media/image132.jpeg"/><Relationship Id="rId4" Type="http://schemas.openxmlformats.org/officeDocument/2006/relationships/image" Target="../media/image131.jpeg"/></Relationships>
</file>

<file path=ppt/slides/_rels/slide9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2.jpeg"/><Relationship Id="rId1" Type="http://schemas.openxmlformats.org/officeDocument/2006/relationships/slideLayout" Target="../slideLayouts/slideLayout13.xml"/><Relationship Id="rId5" Type="http://schemas.openxmlformats.org/officeDocument/2006/relationships/image" Target="../media/image135.jpeg"/><Relationship Id="rId4" Type="http://schemas.openxmlformats.org/officeDocument/2006/relationships/image" Target="../media/image134.jpeg"/></Relationships>
</file>

<file path=ppt/slides/_rels/slide99.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13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7175" y="257175"/>
            <a:ext cx="11458575" cy="6647974"/>
          </a:xfrm>
          <a:prstGeom prst="rect">
            <a:avLst/>
          </a:prstGeom>
          <a:noFill/>
        </p:spPr>
        <p:txBody>
          <a:bodyPr wrap="square" rtlCol="0">
            <a:spAutoFit/>
          </a:bodyPr>
          <a:lstStyle/>
          <a:p>
            <a:pPr algn="ctr"/>
            <a:r>
              <a:rPr lang="en-GB" sz="2400" b="1" i="1" dirty="0">
                <a:solidFill>
                  <a:srgbClr val="0000FF"/>
                </a:solidFill>
              </a:rPr>
              <a:t>A presentation will follow, by Paul Gaunt, the author of the book</a:t>
            </a:r>
            <a:r>
              <a:rPr lang="en-GB" sz="2400" b="1" dirty="0"/>
              <a:t> </a:t>
            </a:r>
          </a:p>
          <a:p>
            <a:pPr algn="ctr">
              <a:lnSpc>
                <a:spcPct val="150000"/>
              </a:lnSpc>
            </a:pPr>
            <a:r>
              <a:rPr lang="en-GB" sz="2400" b="1" dirty="0">
                <a:latin typeface="Arial" panose="020B0604020202020204" pitchFamily="34" charset="0"/>
                <a:cs typeface="Arial" panose="020B0604020202020204" pitchFamily="34" charset="0"/>
              </a:rPr>
              <a:t>“</a:t>
            </a:r>
            <a:r>
              <a:rPr lang="en-GB"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Shadows of the Past</a:t>
            </a:r>
            <a:r>
              <a:rPr lang="en-GB" sz="2400" b="1" dirty="0">
                <a:latin typeface="Arial" panose="020B0604020202020204" pitchFamily="34" charset="0"/>
                <a:cs typeface="Arial" panose="020B0604020202020204" pitchFamily="34" charset="0"/>
              </a:rPr>
              <a:t>”</a:t>
            </a:r>
          </a:p>
          <a:p>
            <a:r>
              <a:rPr lang="en-GB" sz="2200" i="1" dirty="0"/>
              <a:t>My father, Philip Henry Gaunt ‘</a:t>
            </a:r>
            <a:r>
              <a:rPr lang="en-GB" sz="2200" b="1" dirty="0"/>
              <a:t>Tubby’</a:t>
            </a:r>
            <a:r>
              <a:rPr lang="en-GB" sz="2200" i="1" dirty="0"/>
              <a:t>, a son of Leicester, worked as a salesman in the motor industry, both before and after the Second World War, becoming well known in the Leicester area. To his family he was a hard working provider, but sadly ‘</a:t>
            </a:r>
            <a:r>
              <a:rPr lang="en-GB" sz="2200" b="1" dirty="0"/>
              <a:t>Tubby’</a:t>
            </a:r>
            <a:r>
              <a:rPr lang="en-GB" sz="2200" dirty="0"/>
              <a:t> </a:t>
            </a:r>
            <a:r>
              <a:rPr lang="en-GB" sz="2200" i="1" dirty="0"/>
              <a:t>died prematurely, aged 59.</a:t>
            </a:r>
            <a:endParaRPr lang="en-GB" sz="2200" dirty="0"/>
          </a:p>
          <a:p>
            <a:r>
              <a:rPr lang="en-GB" sz="2200" i="1" dirty="0"/>
              <a:t>Later, I, also an aviation enthusiast (like my father) began delving into</a:t>
            </a:r>
            <a:r>
              <a:rPr lang="en-GB" sz="2200" dirty="0"/>
              <a:t> ‘</a:t>
            </a:r>
            <a:r>
              <a:rPr lang="en-GB" sz="2200" b="1" dirty="0"/>
              <a:t>Tubby’s’ </a:t>
            </a:r>
            <a:r>
              <a:rPr lang="en-GB" sz="2200" i="1" dirty="0"/>
              <a:t>wartime service in the RAF Voluntary Reserve and discovering that my father had flown numerous operations sorties as initially a wireless operator/air gunner and later as a pilot.</a:t>
            </a:r>
            <a:endParaRPr lang="en-GB" sz="2200" dirty="0"/>
          </a:p>
          <a:p>
            <a:r>
              <a:rPr lang="en-GB" sz="2200" i="1" dirty="0"/>
              <a:t>Eventually ‘</a:t>
            </a:r>
            <a:r>
              <a:rPr lang="en-GB" sz="2200" b="1" dirty="0" err="1"/>
              <a:t>Tubby’s</a:t>
            </a:r>
            <a:r>
              <a:rPr lang="en-GB" sz="2200" b="1" dirty="0"/>
              <a:t>’ </a:t>
            </a:r>
            <a:r>
              <a:rPr lang="en-GB" sz="2200" i="1" dirty="0"/>
              <a:t>operational career ended on a Yugoslavian (Croatian) mountainside, when his Wellington bomber crash landed, following icing up, in January 1945. He and his crew were assisted by Tito’s Partisans to escape and evade the Germans. </a:t>
            </a:r>
            <a:r>
              <a:rPr lang="en-GB" sz="2200" b="1" dirty="0"/>
              <a:t>Tubby’ </a:t>
            </a:r>
            <a:r>
              <a:rPr lang="en-GB" sz="2200" i="1" dirty="0"/>
              <a:t>and his crew were repatriated 4 weeks later, after a 160 mile trek over snow covered mountainous terrain.</a:t>
            </a:r>
            <a:endParaRPr lang="en-GB" sz="2200" dirty="0"/>
          </a:p>
          <a:p>
            <a:r>
              <a:rPr lang="en-GB" sz="2200" i="1" dirty="0"/>
              <a:t>During my research I visited the crash site, in Croatia, where to my amazement I met witnesses to the crash landing and the Partisan that took the photographs (that you will see in my presentation). It was really nice to find out that record’s and photographs were held and available in local museums.</a:t>
            </a:r>
            <a:endParaRPr lang="en-GB" sz="2200" dirty="0"/>
          </a:p>
          <a:p>
            <a:r>
              <a:rPr lang="en-GB" sz="2200" i="1" dirty="0"/>
              <a:t>I am proud to present the story of ‘</a:t>
            </a:r>
            <a:r>
              <a:rPr lang="en-GB" sz="2200" b="1" dirty="0"/>
              <a:t>Tubby'</a:t>
            </a:r>
            <a:r>
              <a:rPr lang="en-GB" sz="2200" i="1" dirty="0"/>
              <a:t> and his air-force colleagues to you. </a:t>
            </a:r>
            <a:endParaRPr lang="en-GB" sz="2200" dirty="0"/>
          </a:p>
          <a:p>
            <a:pPr>
              <a:lnSpc>
                <a:spcPct val="150000"/>
              </a:lnSpc>
            </a:pPr>
            <a:r>
              <a:rPr lang="en-GB" sz="2400" b="1" i="1" dirty="0">
                <a:solidFill>
                  <a:srgbClr val="0000FF"/>
                </a:solidFill>
              </a:rPr>
              <a:t>Also, I would like to thank my brother Terry for his assistance with this presentation.</a:t>
            </a:r>
          </a:p>
        </p:txBody>
      </p:sp>
      <p:sp>
        <p:nvSpPr>
          <p:cNvPr id="3" name="Rectangle 2"/>
          <p:cNvSpPr/>
          <p:nvPr/>
        </p:nvSpPr>
        <p:spPr>
          <a:xfrm>
            <a:off x="76200" y="104774"/>
            <a:ext cx="11906250" cy="6753225"/>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7202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F3E6BC-4615-DD4A-8840-DE025D4D45A6}"/>
              </a:ext>
            </a:extLst>
          </p:cNvPr>
          <p:cNvPicPr>
            <a:picLocks noChangeAspect="1"/>
          </p:cNvPicPr>
          <p:nvPr/>
        </p:nvPicPr>
        <p:blipFill>
          <a:blip r:embed="rId2"/>
          <a:stretch>
            <a:fillRect/>
          </a:stretch>
        </p:blipFill>
        <p:spPr>
          <a:xfrm>
            <a:off x="-4244900" y="-1824588"/>
            <a:ext cx="14912767"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2" name="Title 1">
            <a:extLst>
              <a:ext uri="{FF2B5EF4-FFF2-40B4-BE49-F238E27FC236}">
                <a16:creationId xmlns:a16="http://schemas.microsoft.com/office/drawing/2014/main" id="{8FFEF2B6-7DE1-DD46-89F2-D406E57D30FB}"/>
              </a:ext>
            </a:extLst>
          </p:cNvPr>
          <p:cNvSpPr>
            <a:spLocks noGrp="1"/>
          </p:cNvSpPr>
          <p:nvPr>
            <p:ph type="ctrTitle"/>
          </p:nvPr>
        </p:nvSpPr>
        <p:spPr>
          <a:xfrm>
            <a:off x="5306407" y="281184"/>
            <a:ext cx="5978150" cy="4957762"/>
          </a:xfrm>
        </p:spPr>
        <p:txBody>
          <a:bodyPr>
            <a:normAutofit/>
          </a:bodyPr>
          <a:lstStyle/>
          <a:p>
            <a:r>
              <a:rPr lang="en-GB" sz="3200" i="1" dirty="0">
                <a:latin typeface="+mn-lt"/>
              </a:rPr>
              <a:t>A delightful photo of all three brothers, </a:t>
            </a:r>
            <a:r>
              <a:rPr lang="en-GB" sz="3200" b="1" dirty="0">
                <a:latin typeface="+mn-lt"/>
              </a:rPr>
              <a:t>Maurice, Arthur </a:t>
            </a:r>
            <a:r>
              <a:rPr lang="en-GB" sz="3200" i="1" dirty="0">
                <a:latin typeface="+mn-lt"/>
              </a:rPr>
              <a:t>&amp; </a:t>
            </a:r>
            <a:r>
              <a:rPr lang="en-GB" sz="3200" b="1" dirty="0">
                <a:latin typeface="+mn-lt"/>
              </a:rPr>
              <a:t>Philip</a:t>
            </a:r>
            <a:r>
              <a:rPr lang="en-GB" sz="3200" i="1" dirty="0">
                <a:latin typeface="+mn-lt"/>
              </a:rPr>
              <a:t>, at </a:t>
            </a:r>
            <a:r>
              <a:rPr lang="en-GB" sz="3200" b="1" dirty="0">
                <a:latin typeface="+mn-lt"/>
              </a:rPr>
              <a:t>Maurice</a:t>
            </a:r>
            <a:r>
              <a:rPr lang="en-GB" sz="3200" i="1" dirty="0">
                <a:latin typeface="+mn-lt"/>
              </a:rPr>
              <a:t> &amp; </a:t>
            </a:r>
            <a:r>
              <a:rPr lang="en-GB" sz="3200" b="1" dirty="0">
                <a:latin typeface="+mn-lt"/>
              </a:rPr>
              <a:t>Tilly’s </a:t>
            </a:r>
            <a:r>
              <a:rPr lang="en-GB" sz="3200" i="1" dirty="0">
                <a:latin typeface="+mn-lt"/>
              </a:rPr>
              <a:t>wedding. November 14</a:t>
            </a:r>
            <a:r>
              <a:rPr lang="en-GB" sz="3200" i="1" baseline="30000" dirty="0">
                <a:latin typeface="+mn-lt"/>
              </a:rPr>
              <a:t>th</a:t>
            </a:r>
            <a:r>
              <a:rPr lang="en-GB" sz="3200" i="1" dirty="0">
                <a:latin typeface="+mn-lt"/>
              </a:rPr>
              <a:t> 1940. </a:t>
            </a:r>
            <a:r>
              <a:rPr lang="en-GB" sz="3200" b="1" i="1" u="sng" dirty="0">
                <a:latin typeface="+mn-lt"/>
              </a:rPr>
              <a:t>Note the diagonal bomb blast tapes on windows at the rear</a:t>
            </a:r>
            <a:endParaRPr lang="en-US" sz="3200" b="1" i="1" u="sng" dirty="0">
              <a:latin typeface="+mn-lt"/>
            </a:endParaRPr>
          </a:p>
        </p:txBody>
      </p:sp>
      <p:pic>
        <p:nvPicPr>
          <p:cNvPr id="5" name="Picture 4" descr="A group of people in uniform posing for a photo&#10;&#10;Description automatically generated">
            <a:extLst>
              <a:ext uri="{FF2B5EF4-FFF2-40B4-BE49-F238E27FC236}">
                <a16:creationId xmlns:a16="http://schemas.microsoft.com/office/drawing/2014/main" id="{24BE1D23-CF1E-024D-8AF0-1D0C4E99227C}"/>
              </a:ext>
            </a:extLst>
          </p:cNvPr>
          <p:cNvPicPr>
            <a:picLocks noChangeAspect="1"/>
          </p:cNvPicPr>
          <p:nvPr/>
        </p:nvPicPr>
        <p:blipFill>
          <a:blip r:embed="rId3"/>
          <a:stretch>
            <a:fillRect/>
          </a:stretch>
        </p:blipFill>
        <p:spPr>
          <a:xfrm rot="21314979">
            <a:off x="339624" y="676744"/>
            <a:ext cx="4329998" cy="5745396"/>
          </a:xfrm>
          <a:prstGeom prst="rect">
            <a:avLst/>
          </a:prstGeom>
        </p:spPr>
      </p:pic>
    </p:spTree>
    <p:extLst>
      <p:ext uri="{BB962C8B-B14F-4D97-AF65-F5344CB8AC3E}">
        <p14:creationId xmlns:p14="http://schemas.microsoft.com/office/powerpoint/2010/main" val="10031980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F51B4B-7146-5F49-8B3F-B6B5205C31FA}"/>
              </a:ext>
            </a:extLst>
          </p:cNvPr>
          <p:cNvPicPr>
            <a:picLocks noChangeAspect="1"/>
          </p:cNvPicPr>
          <p:nvPr/>
        </p:nvPicPr>
        <p:blipFill>
          <a:blip r:embed="rId2"/>
          <a:stretch>
            <a:fillRect/>
          </a:stretch>
        </p:blipFill>
        <p:spPr>
          <a:xfrm>
            <a:off x="-3271902" y="-1377407"/>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215044" name="Picture 4">
            <a:extLst>
              <a:ext uri="{FF2B5EF4-FFF2-40B4-BE49-F238E27FC236}">
                <a16:creationId xmlns:a16="http://schemas.microsoft.com/office/drawing/2014/main" id="{9365BC09-99EC-B148-B317-41C5BB7BBC8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74825" y="260351"/>
            <a:ext cx="4465638" cy="4175125"/>
          </a:xfrm>
          <a:noFill/>
          <a:ln/>
        </p:spPr>
      </p:pic>
      <p:sp>
        <p:nvSpPr>
          <p:cNvPr id="215046" name="Rectangle 6">
            <a:extLst>
              <a:ext uri="{FF2B5EF4-FFF2-40B4-BE49-F238E27FC236}">
                <a16:creationId xmlns:a16="http://schemas.microsoft.com/office/drawing/2014/main" id="{A1747277-D058-684B-9A8F-4498CF6C60B0}"/>
              </a:ext>
            </a:extLst>
          </p:cNvPr>
          <p:cNvSpPr>
            <a:spLocks noChangeArrowheads="1"/>
          </p:cNvSpPr>
          <p:nvPr/>
        </p:nvSpPr>
        <p:spPr bwMode="auto">
          <a:xfrm>
            <a:off x="6383338" y="692150"/>
            <a:ext cx="437786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dirty="0"/>
              <a:t>A Partisan, winter, patrol</a:t>
            </a:r>
            <a:r>
              <a:rPr lang="en-US" altLang="en-US" dirty="0"/>
              <a:t>.</a:t>
            </a:r>
          </a:p>
        </p:txBody>
      </p:sp>
      <p:pic>
        <p:nvPicPr>
          <p:cNvPr id="215047" name="Picture 7">
            <a:extLst>
              <a:ext uri="{FF2B5EF4-FFF2-40B4-BE49-F238E27FC236}">
                <a16:creationId xmlns:a16="http://schemas.microsoft.com/office/drawing/2014/main" id="{B007167F-B1A0-9A49-A19E-C6472B00FE69}"/>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777039" y="2420938"/>
            <a:ext cx="3443287" cy="4437062"/>
          </a:xfrm>
          <a:noFill/>
          <a:ln/>
        </p:spPr>
      </p:pic>
      <p:sp>
        <p:nvSpPr>
          <p:cNvPr id="215050" name="Rectangle 10">
            <a:extLst>
              <a:ext uri="{FF2B5EF4-FFF2-40B4-BE49-F238E27FC236}">
                <a16:creationId xmlns:a16="http://schemas.microsoft.com/office/drawing/2014/main" id="{FA5346DE-EF1E-3F43-A16F-C44864828D7D}"/>
              </a:ext>
            </a:extLst>
          </p:cNvPr>
          <p:cNvSpPr>
            <a:spLocks noChangeArrowheads="1"/>
          </p:cNvSpPr>
          <p:nvPr/>
        </p:nvSpPr>
        <p:spPr bwMode="auto">
          <a:xfrm>
            <a:off x="3432175" y="4797426"/>
            <a:ext cx="45720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i="1" dirty="0"/>
              <a:t>A column of</a:t>
            </a:r>
          </a:p>
          <a:p>
            <a:r>
              <a:rPr lang="en-US" altLang="en-US" sz="3200" i="1" dirty="0"/>
              <a:t>Partisans moving</a:t>
            </a:r>
          </a:p>
          <a:p>
            <a:r>
              <a:rPr lang="en-US" altLang="en-US" sz="3200" i="1" dirty="0"/>
              <a:t>through deep</a:t>
            </a:r>
          </a:p>
          <a:p>
            <a:r>
              <a:rPr lang="en-US" altLang="en-US" sz="3200" i="1" dirty="0"/>
              <a:t>snow.</a:t>
            </a:r>
          </a:p>
        </p:txBody>
      </p:sp>
    </p:spTree>
    <p:extLst>
      <p:ext uri="{BB962C8B-B14F-4D97-AF65-F5344CB8AC3E}">
        <p14:creationId xmlns:p14="http://schemas.microsoft.com/office/powerpoint/2010/main" val="34023148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103133-24EC-C144-AA26-112DC0590242}"/>
              </a:ext>
            </a:extLst>
          </p:cNvPr>
          <p:cNvPicPr>
            <a:picLocks noChangeAspect="1"/>
          </p:cNvPicPr>
          <p:nvPr/>
        </p:nvPicPr>
        <p:blipFill>
          <a:blip r:embed="rId2"/>
          <a:stretch>
            <a:fillRect/>
          </a:stretch>
        </p:blipFill>
        <p:spPr>
          <a:xfrm>
            <a:off x="-3223606" y="-1204059"/>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218116" name="Picture 4">
            <a:extLst>
              <a:ext uri="{FF2B5EF4-FFF2-40B4-BE49-F238E27FC236}">
                <a16:creationId xmlns:a16="http://schemas.microsoft.com/office/drawing/2014/main" id="{C14D0630-065E-9048-BEB6-08A5BDBC779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847851" y="260350"/>
            <a:ext cx="4537075" cy="1924050"/>
          </a:xfrm>
          <a:noFill/>
          <a:ln/>
        </p:spPr>
      </p:pic>
      <p:pic>
        <p:nvPicPr>
          <p:cNvPr id="218118" name="Picture 6">
            <a:extLst>
              <a:ext uri="{FF2B5EF4-FFF2-40B4-BE49-F238E27FC236}">
                <a16:creationId xmlns:a16="http://schemas.microsoft.com/office/drawing/2014/main" id="{AB9EA325-09C4-CA44-98C0-4C1BDC24BC6A}"/>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1703389" y="3487739"/>
            <a:ext cx="4537075" cy="2909887"/>
          </a:xfrm>
          <a:noFill/>
          <a:ln/>
        </p:spPr>
      </p:pic>
      <p:pic>
        <p:nvPicPr>
          <p:cNvPr id="218121" name="Picture 9">
            <a:extLst>
              <a:ext uri="{FF2B5EF4-FFF2-40B4-BE49-F238E27FC236}">
                <a16:creationId xmlns:a16="http://schemas.microsoft.com/office/drawing/2014/main" id="{7F06F312-501F-F640-B018-F609FC06E346}"/>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6672264" y="766764"/>
            <a:ext cx="3671887" cy="3159125"/>
          </a:xfrm>
          <a:noFill/>
          <a:ln/>
        </p:spPr>
      </p:pic>
      <p:sp>
        <p:nvSpPr>
          <p:cNvPr id="218124" name="Rectangle 12">
            <a:extLst>
              <a:ext uri="{FF2B5EF4-FFF2-40B4-BE49-F238E27FC236}">
                <a16:creationId xmlns:a16="http://schemas.microsoft.com/office/drawing/2014/main" id="{BE9200F6-CEE7-894E-9A11-CB8DF5611177}"/>
              </a:ext>
            </a:extLst>
          </p:cNvPr>
          <p:cNvSpPr>
            <a:spLocks noChangeArrowheads="1"/>
          </p:cNvSpPr>
          <p:nvPr/>
        </p:nvSpPr>
        <p:spPr bwMode="auto">
          <a:xfrm>
            <a:off x="980113" y="2459083"/>
            <a:ext cx="54048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t>Partisans moving in springtime.</a:t>
            </a:r>
          </a:p>
        </p:txBody>
      </p:sp>
      <p:sp>
        <p:nvSpPr>
          <p:cNvPr id="218125" name="Rectangle 13">
            <a:extLst>
              <a:ext uri="{FF2B5EF4-FFF2-40B4-BE49-F238E27FC236}">
                <a16:creationId xmlns:a16="http://schemas.microsoft.com/office/drawing/2014/main" id="{A2366A26-D197-F445-859D-833B93E86585}"/>
              </a:ext>
            </a:extLst>
          </p:cNvPr>
          <p:cNvSpPr>
            <a:spLocks noChangeArrowheads="1"/>
          </p:cNvSpPr>
          <p:nvPr/>
        </p:nvSpPr>
        <p:spPr bwMode="auto">
          <a:xfrm>
            <a:off x="6519090" y="4147911"/>
            <a:ext cx="5559697"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dirty="0"/>
              <a:t>Partisans of the 43 Istrian</a:t>
            </a:r>
          </a:p>
          <a:p>
            <a:r>
              <a:rPr lang="en-US" altLang="en-US" sz="3200" dirty="0"/>
              <a:t>Division approaching Cabar</a:t>
            </a:r>
          </a:p>
          <a:p>
            <a:r>
              <a:rPr lang="en-US" altLang="en-US" sz="3200" dirty="0"/>
              <a:t>(from the direction of Parg</a:t>
            </a:r>
          </a:p>
          <a:p>
            <a:r>
              <a:rPr lang="en-US" altLang="en-US" sz="3200" dirty="0"/>
              <a:t>Gorski-Kotar).</a:t>
            </a:r>
          </a:p>
        </p:txBody>
      </p:sp>
    </p:spTree>
    <p:extLst>
      <p:ext uri="{BB962C8B-B14F-4D97-AF65-F5344CB8AC3E}">
        <p14:creationId xmlns:p14="http://schemas.microsoft.com/office/powerpoint/2010/main" val="3711889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F5092C-1450-8D4F-90BC-5C07AE050C41}"/>
              </a:ext>
            </a:extLst>
          </p:cNvPr>
          <p:cNvPicPr>
            <a:picLocks noChangeAspect="1"/>
          </p:cNvPicPr>
          <p:nvPr/>
        </p:nvPicPr>
        <p:blipFill>
          <a:blip r:embed="rId2"/>
          <a:stretch>
            <a:fillRect/>
          </a:stretch>
        </p:blipFill>
        <p:spPr>
          <a:xfrm>
            <a:off x="-3182043" y="-1377407"/>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208900" name="Picture 4">
            <a:extLst>
              <a:ext uri="{FF2B5EF4-FFF2-40B4-BE49-F238E27FC236}">
                <a16:creationId xmlns:a16="http://schemas.microsoft.com/office/drawing/2014/main" id="{BDFAC6E9-5190-C74B-A6F5-44FAB0BFC35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03388" y="188913"/>
            <a:ext cx="4032250" cy="4032250"/>
          </a:xfrm>
          <a:noFill/>
          <a:ln/>
        </p:spPr>
      </p:pic>
      <p:pic>
        <p:nvPicPr>
          <p:cNvPr id="208902" name="Picture 6">
            <a:extLst>
              <a:ext uri="{FF2B5EF4-FFF2-40B4-BE49-F238E27FC236}">
                <a16:creationId xmlns:a16="http://schemas.microsoft.com/office/drawing/2014/main" id="{4AA1F82F-E8D3-EB45-BFFC-70C44ABC6463}"/>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880100" y="3751263"/>
            <a:ext cx="4541838" cy="2940050"/>
          </a:xfrm>
          <a:noFill/>
          <a:ln/>
        </p:spPr>
      </p:pic>
    </p:spTree>
    <p:extLst>
      <p:ext uri="{BB962C8B-B14F-4D97-AF65-F5344CB8AC3E}">
        <p14:creationId xmlns:p14="http://schemas.microsoft.com/office/powerpoint/2010/main" val="16225754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F5092C-1450-8D4F-90BC-5C07AE050C41}"/>
              </a:ext>
            </a:extLst>
          </p:cNvPr>
          <p:cNvPicPr>
            <a:picLocks noChangeAspect="1"/>
          </p:cNvPicPr>
          <p:nvPr/>
        </p:nvPicPr>
        <p:blipFill>
          <a:blip r:embed="rId2"/>
          <a:stretch>
            <a:fillRect/>
          </a:stretch>
        </p:blipFill>
        <p:spPr>
          <a:xfrm>
            <a:off x="-3092868" y="-2222138"/>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6" name="Content Placeholder 5" descr="A small boat in a body of water&#10;&#10;Description automatically generated">
            <a:extLst>
              <a:ext uri="{FF2B5EF4-FFF2-40B4-BE49-F238E27FC236}">
                <a16:creationId xmlns:a16="http://schemas.microsoft.com/office/drawing/2014/main" id="{085B3594-1EC8-BF43-B1CB-391920944179}"/>
              </a:ext>
            </a:extLst>
          </p:cNvPr>
          <p:cNvPicPr>
            <a:picLocks noGrp="1" noChangeAspect="1"/>
          </p:cNvPicPr>
          <p:nvPr>
            <p:ph sz="half" idx="2"/>
          </p:nvPr>
        </p:nvPicPr>
        <p:blipFill>
          <a:blip r:embed="rId3"/>
          <a:stretch>
            <a:fillRect/>
          </a:stretch>
        </p:blipFill>
        <p:spPr>
          <a:xfrm>
            <a:off x="3910149" y="558803"/>
            <a:ext cx="7919875" cy="5618160"/>
          </a:xfrm>
        </p:spPr>
      </p:pic>
      <p:sp>
        <p:nvSpPr>
          <p:cNvPr id="5" name="Content Placeholder 4">
            <a:extLst>
              <a:ext uri="{FF2B5EF4-FFF2-40B4-BE49-F238E27FC236}">
                <a16:creationId xmlns:a16="http://schemas.microsoft.com/office/drawing/2014/main" id="{9A718A56-48D6-3E40-9B36-B4829F38A639}"/>
              </a:ext>
            </a:extLst>
          </p:cNvPr>
          <p:cNvSpPr>
            <a:spLocks noGrp="1"/>
          </p:cNvSpPr>
          <p:nvPr>
            <p:ph sz="half" idx="1"/>
          </p:nvPr>
        </p:nvSpPr>
        <p:spPr>
          <a:xfrm>
            <a:off x="298268" y="1825625"/>
            <a:ext cx="4164875" cy="4351338"/>
          </a:xfrm>
        </p:spPr>
        <p:txBody>
          <a:bodyPr>
            <a:normAutofit/>
          </a:bodyPr>
          <a:lstStyle/>
          <a:p>
            <a:pPr marL="0" indent="0">
              <a:buNone/>
            </a:pPr>
            <a:r>
              <a:rPr lang="en-US" sz="4000" dirty="0"/>
              <a:t>HMS COLOMBO </a:t>
            </a:r>
          </a:p>
          <a:p>
            <a:pPr marL="0" indent="0">
              <a:buNone/>
            </a:pPr>
            <a:r>
              <a:rPr lang="en-US" sz="3600" i="1" dirty="0"/>
              <a:t>Moored outside Zadar </a:t>
            </a:r>
            <a:r>
              <a:rPr lang="en-GB" sz="3600" i="1" dirty="0"/>
              <a:t>harbour and was used as a staging post for all airmen prior to their transport back to Italy.</a:t>
            </a:r>
          </a:p>
        </p:txBody>
      </p:sp>
    </p:spTree>
    <p:extLst>
      <p:ext uri="{BB962C8B-B14F-4D97-AF65-F5344CB8AC3E}">
        <p14:creationId xmlns:p14="http://schemas.microsoft.com/office/powerpoint/2010/main" val="16742220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F5092C-1450-8D4F-90BC-5C07AE050C41}"/>
              </a:ext>
            </a:extLst>
          </p:cNvPr>
          <p:cNvPicPr>
            <a:picLocks noChangeAspect="1"/>
          </p:cNvPicPr>
          <p:nvPr/>
        </p:nvPicPr>
        <p:blipFill>
          <a:blip r:embed="rId2"/>
          <a:stretch>
            <a:fillRect/>
          </a:stretch>
        </p:blipFill>
        <p:spPr>
          <a:xfrm>
            <a:off x="-3094958" y="-1438367"/>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6" name="Content Placeholder 5" descr="A large ship in the water&#10;&#10;Description automatically generated">
            <a:extLst>
              <a:ext uri="{FF2B5EF4-FFF2-40B4-BE49-F238E27FC236}">
                <a16:creationId xmlns:a16="http://schemas.microsoft.com/office/drawing/2014/main" id="{D13D12F2-11B7-0C43-9CA6-919CB64B59F8}"/>
              </a:ext>
            </a:extLst>
          </p:cNvPr>
          <p:cNvPicPr>
            <a:picLocks noGrp="1" noChangeAspect="1"/>
          </p:cNvPicPr>
          <p:nvPr>
            <p:ph sz="half" idx="1"/>
          </p:nvPr>
        </p:nvPicPr>
        <p:blipFill>
          <a:blip r:embed="rId3"/>
          <a:stretch>
            <a:fillRect/>
          </a:stretch>
        </p:blipFill>
        <p:spPr>
          <a:xfrm>
            <a:off x="1112144" y="187788"/>
            <a:ext cx="5831581" cy="6327311"/>
          </a:xfrm>
        </p:spPr>
      </p:pic>
      <p:sp>
        <p:nvSpPr>
          <p:cNvPr id="3" name="Content Placeholder 2">
            <a:extLst>
              <a:ext uri="{FF2B5EF4-FFF2-40B4-BE49-F238E27FC236}">
                <a16:creationId xmlns:a16="http://schemas.microsoft.com/office/drawing/2014/main" id="{A0A10D0B-D98C-5E41-BB7D-A500FCF42668}"/>
              </a:ext>
            </a:extLst>
          </p:cNvPr>
          <p:cNvSpPr>
            <a:spLocks noGrp="1"/>
          </p:cNvSpPr>
          <p:nvPr>
            <p:ph sz="half" idx="2"/>
          </p:nvPr>
        </p:nvSpPr>
        <p:spPr>
          <a:xfrm>
            <a:off x="7580404" y="1233350"/>
            <a:ext cx="3738562" cy="3776663"/>
          </a:xfrm>
        </p:spPr>
        <p:txBody>
          <a:bodyPr/>
          <a:lstStyle/>
          <a:p>
            <a:pPr marL="0" indent="0">
              <a:buNone/>
            </a:pPr>
            <a:r>
              <a:rPr lang="en-US" dirty="0"/>
              <a:t>     </a:t>
            </a:r>
            <a:r>
              <a:rPr lang="en-US" sz="4000" dirty="0"/>
              <a:t>HMS Wilton</a:t>
            </a:r>
          </a:p>
          <a:p>
            <a:pPr marL="0" indent="0">
              <a:buNone/>
            </a:pPr>
            <a:r>
              <a:rPr lang="en-US" dirty="0"/>
              <a:t> “</a:t>
            </a:r>
            <a:r>
              <a:rPr lang="en-US" sz="3200" b="1" dirty="0"/>
              <a:t>Tubby</a:t>
            </a:r>
            <a:r>
              <a:rPr lang="en-US" sz="3200" i="1" dirty="0"/>
              <a:t>” and crews transport to Bari Italy, after first night on cruiser </a:t>
            </a:r>
            <a:r>
              <a:rPr lang="en-US" sz="3200" dirty="0"/>
              <a:t>HMS Colombo</a:t>
            </a:r>
            <a:endParaRPr lang="en-US" sz="3200" i="1" dirty="0"/>
          </a:p>
        </p:txBody>
      </p:sp>
    </p:spTree>
    <p:extLst>
      <p:ext uri="{BB962C8B-B14F-4D97-AF65-F5344CB8AC3E}">
        <p14:creationId xmlns:p14="http://schemas.microsoft.com/office/powerpoint/2010/main" val="10090536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F5092C-1450-8D4F-90BC-5C07AE050C41}"/>
              </a:ext>
            </a:extLst>
          </p:cNvPr>
          <p:cNvPicPr>
            <a:picLocks noChangeAspect="1"/>
          </p:cNvPicPr>
          <p:nvPr/>
        </p:nvPicPr>
        <p:blipFill>
          <a:blip r:embed="rId2"/>
          <a:stretch>
            <a:fillRect/>
          </a:stretch>
        </p:blipFill>
        <p:spPr>
          <a:xfrm>
            <a:off x="-3155918" y="-1464492"/>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0" name="Content Placeholder 9" descr="A group of people in uniform posing for a photo&#10;&#10;Description automatically generated">
            <a:extLst>
              <a:ext uri="{FF2B5EF4-FFF2-40B4-BE49-F238E27FC236}">
                <a16:creationId xmlns:a16="http://schemas.microsoft.com/office/drawing/2014/main" id="{AC9DBE8E-76AD-6843-9E01-0704CBFBC11D}"/>
              </a:ext>
            </a:extLst>
          </p:cNvPr>
          <p:cNvPicPr>
            <a:picLocks noGrp="1" noChangeAspect="1"/>
          </p:cNvPicPr>
          <p:nvPr>
            <p:ph sz="half" idx="1"/>
          </p:nvPr>
        </p:nvPicPr>
        <p:blipFill>
          <a:blip r:embed="rId3"/>
          <a:stretch>
            <a:fillRect/>
          </a:stretch>
        </p:blipFill>
        <p:spPr>
          <a:xfrm>
            <a:off x="838199" y="681037"/>
            <a:ext cx="6721187" cy="5402900"/>
          </a:xfrm>
        </p:spPr>
      </p:pic>
      <p:sp>
        <p:nvSpPr>
          <p:cNvPr id="2" name="TextBox 1">
            <a:extLst>
              <a:ext uri="{FF2B5EF4-FFF2-40B4-BE49-F238E27FC236}">
                <a16:creationId xmlns:a16="http://schemas.microsoft.com/office/drawing/2014/main" id="{32C4D695-09A3-414A-969E-F44F54C008C2}"/>
              </a:ext>
            </a:extLst>
          </p:cNvPr>
          <p:cNvSpPr txBox="1"/>
          <p:nvPr/>
        </p:nvSpPr>
        <p:spPr>
          <a:xfrm>
            <a:off x="8011886" y="1208337"/>
            <a:ext cx="2701388" cy="3539430"/>
          </a:xfrm>
          <a:prstGeom prst="rect">
            <a:avLst/>
          </a:prstGeom>
          <a:noFill/>
        </p:spPr>
        <p:txBody>
          <a:bodyPr wrap="square" rtlCol="0">
            <a:spAutoFit/>
          </a:bodyPr>
          <a:lstStyle/>
          <a:p>
            <a:r>
              <a:rPr lang="en-US" sz="3200" i="1" dirty="0"/>
              <a:t>Picture of Tito</a:t>
            </a:r>
            <a:r>
              <a:rPr lang="en-US" sz="3200" i="1" dirty="0">
                <a:solidFill>
                  <a:srgbClr val="FFFF00"/>
                </a:solidFill>
              </a:rPr>
              <a:t> </a:t>
            </a:r>
            <a:r>
              <a:rPr lang="en-US" sz="3200" i="1" dirty="0"/>
              <a:t>(leader of the Partisans) and his close aids taken on the 8</a:t>
            </a:r>
            <a:r>
              <a:rPr lang="en-US" sz="3200" i="1" baseline="30000" dirty="0"/>
              <a:t>th</a:t>
            </a:r>
            <a:r>
              <a:rPr lang="en-US" sz="3200" i="1" dirty="0"/>
              <a:t> January 1945</a:t>
            </a:r>
          </a:p>
        </p:txBody>
      </p:sp>
    </p:spTree>
    <p:extLst>
      <p:ext uri="{BB962C8B-B14F-4D97-AF65-F5344CB8AC3E}">
        <p14:creationId xmlns:p14="http://schemas.microsoft.com/office/powerpoint/2010/main" val="155370304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12A364-9F1E-B646-A687-F3DEA238ECA6}"/>
              </a:ext>
            </a:extLst>
          </p:cNvPr>
          <p:cNvPicPr>
            <a:picLocks noChangeAspect="1"/>
          </p:cNvPicPr>
          <p:nvPr/>
        </p:nvPicPr>
        <p:blipFill>
          <a:blip r:embed="rId2"/>
          <a:stretch>
            <a:fillRect/>
          </a:stretch>
        </p:blipFill>
        <p:spPr>
          <a:xfrm>
            <a:off x="-2720488" y="-1377408"/>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222212" name="Picture 4">
            <a:extLst>
              <a:ext uri="{FF2B5EF4-FFF2-40B4-BE49-F238E27FC236}">
                <a16:creationId xmlns:a16="http://schemas.microsoft.com/office/drawing/2014/main" id="{C6041726-92FA-A941-AD15-BED0934246A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096" y="1349829"/>
            <a:ext cx="6099561" cy="5365297"/>
          </a:xfrm>
          <a:noFill/>
          <a:ln/>
        </p:spPr>
      </p:pic>
      <p:sp>
        <p:nvSpPr>
          <p:cNvPr id="222215" name="Rectangle 7">
            <a:extLst>
              <a:ext uri="{FF2B5EF4-FFF2-40B4-BE49-F238E27FC236}">
                <a16:creationId xmlns:a16="http://schemas.microsoft.com/office/drawing/2014/main" id="{2D712EE0-8121-1D41-850F-8D7145D7FE9B}"/>
              </a:ext>
            </a:extLst>
          </p:cNvPr>
          <p:cNvSpPr>
            <a:spLocks noChangeArrowheads="1"/>
          </p:cNvSpPr>
          <p:nvPr/>
        </p:nvSpPr>
        <p:spPr bwMode="auto">
          <a:xfrm>
            <a:off x="5880100" y="188913"/>
            <a:ext cx="457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dirty="0"/>
          </a:p>
        </p:txBody>
      </p:sp>
      <p:sp>
        <p:nvSpPr>
          <p:cNvPr id="2" name="Rectangle 1">
            <a:extLst>
              <a:ext uri="{FF2B5EF4-FFF2-40B4-BE49-F238E27FC236}">
                <a16:creationId xmlns:a16="http://schemas.microsoft.com/office/drawing/2014/main" id="{47F177A5-A74E-754A-82C0-5D8209F8E0D6}"/>
              </a:ext>
            </a:extLst>
          </p:cNvPr>
          <p:cNvSpPr/>
          <p:nvPr/>
        </p:nvSpPr>
        <p:spPr>
          <a:xfrm>
            <a:off x="6374674" y="188913"/>
            <a:ext cx="6096000" cy="6494085"/>
          </a:xfrm>
          <a:prstGeom prst="rect">
            <a:avLst/>
          </a:prstGeom>
        </p:spPr>
        <p:txBody>
          <a:bodyPr>
            <a:spAutoFit/>
          </a:bodyPr>
          <a:lstStyle/>
          <a:p>
            <a:r>
              <a:rPr lang="en-US" altLang="en-US" sz="3200" i="1" dirty="0"/>
              <a:t>November 1945, all three serving Gaunt brothers safely back from the war and joining their other two brothers, </a:t>
            </a:r>
            <a:r>
              <a:rPr lang="en-US" altLang="en-US" sz="3200" b="1" dirty="0"/>
              <a:t>Pete</a:t>
            </a:r>
            <a:r>
              <a:rPr lang="en-US" altLang="en-US" sz="3200" b="1" i="1" dirty="0"/>
              <a:t>r</a:t>
            </a:r>
            <a:r>
              <a:rPr lang="en-US" altLang="en-US" sz="3200" i="1" dirty="0"/>
              <a:t>, the ‘Bevin Boy’, who took the photograph.</a:t>
            </a:r>
          </a:p>
          <a:p>
            <a:endParaRPr lang="en-US" altLang="en-US" sz="3200" i="1" dirty="0"/>
          </a:p>
          <a:p>
            <a:r>
              <a:rPr lang="en-US" altLang="en-US" sz="3200" b="1" dirty="0"/>
              <a:t>Tubby </a:t>
            </a:r>
            <a:r>
              <a:rPr lang="en-US" altLang="en-US" sz="3200" i="1" dirty="0"/>
              <a:t>proudly wears his coveted	 </a:t>
            </a:r>
          </a:p>
          <a:p>
            <a:r>
              <a:rPr lang="en-US" altLang="en-US" sz="3200" i="1" dirty="0"/>
              <a:t>   ‘Winged Boot’ insignia, which </a:t>
            </a:r>
          </a:p>
          <a:p>
            <a:r>
              <a:rPr lang="en-US" altLang="en-US" sz="3200" i="1" dirty="0"/>
              <a:t>                      was awarded to all      		  airmen that</a:t>
            </a:r>
          </a:p>
          <a:p>
            <a:r>
              <a:rPr lang="en-US" altLang="en-US" sz="3200" i="1" dirty="0"/>
              <a:t>		  walked through enemy 		  territory to their 			  freedom.  </a:t>
            </a:r>
          </a:p>
        </p:txBody>
      </p:sp>
      <p:cxnSp>
        <p:nvCxnSpPr>
          <p:cNvPr id="5" name="Straight Arrow Connector 4"/>
          <p:cNvCxnSpPr/>
          <p:nvPr/>
        </p:nvCxnSpPr>
        <p:spPr>
          <a:xfrm>
            <a:off x="968829" y="1045029"/>
            <a:ext cx="0" cy="816429"/>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0" name="Straight Arrow Connector 9"/>
          <p:cNvCxnSpPr/>
          <p:nvPr/>
        </p:nvCxnSpPr>
        <p:spPr>
          <a:xfrm>
            <a:off x="2177144" y="772886"/>
            <a:ext cx="0" cy="816429"/>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1" name="Straight Arrow Connector 10"/>
          <p:cNvCxnSpPr/>
          <p:nvPr/>
        </p:nvCxnSpPr>
        <p:spPr>
          <a:xfrm>
            <a:off x="3548743" y="941614"/>
            <a:ext cx="0" cy="816429"/>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2" name="Straight Arrow Connector 11"/>
          <p:cNvCxnSpPr/>
          <p:nvPr/>
        </p:nvCxnSpPr>
        <p:spPr>
          <a:xfrm>
            <a:off x="5083629" y="1045029"/>
            <a:ext cx="0" cy="408214"/>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9" name="TextBox 8"/>
          <p:cNvSpPr txBox="1"/>
          <p:nvPr/>
        </p:nvSpPr>
        <p:spPr>
          <a:xfrm>
            <a:off x="326571" y="217497"/>
            <a:ext cx="1458686" cy="830997"/>
          </a:xfrm>
          <a:prstGeom prst="rect">
            <a:avLst/>
          </a:prstGeom>
          <a:noFill/>
        </p:spPr>
        <p:txBody>
          <a:bodyPr wrap="square" rtlCol="0">
            <a:spAutoFit/>
          </a:bodyPr>
          <a:lstStyle/>
          <a:p>
            <a:pPr algn="ctr"/>
            <a:r>
              <a:rPr lang="en-GB" sz="2400" b="1" dirty="0"/>
              <a:t>John (aged 16)</a:t>
            </a:r>
          </a:p>
        </p:txBody>
      </p:sp>
      <p:sp>
        <p:nvSpPr>
          <p:cNvPr id="15" name="TextBox 14"/>
          <p:cNvSpPr txBox="1"/>
          <p:nvPr/>
        </p:nvSpPr>
        <p:spPr>
          <a:xfrm>
            <a:off x="1534885" y="210684"/>
            <a:ext cx="1458686" cy="461665"/>
          </a:xfrm>
          <a:prstGeom prst="rect">
            <a:avLst/>
          </a:prstGeom>
          <a:noFill/>
        </p:spPr>
        <p:txBody>
          <a:bodyPr wrap="square" rtlCol="0">
            <a:spAutoFit/>
          </a:bodyPr>
          <a:lstStyle/>
          <a:p>
            <a:pPr algn="ctr"/>
            <a:r>
              <a:rPr lang="en-GB" sz="2400" b="1" dirty="0"/>
              <a:t>Arthur</a:t>
            </a:r>
          </a:p>
        </p:txBody>
      </p:sp>
      <p:sp>
        <p:nvSpPr>
          <p:cNvPr id="16" name="TextBox 15"/>
          <p:cNvSpPr txBox="1"/>
          <p:nvPr/>
        </p:nvSpPr>
        <p:spPr>
          <a:xfrm>
            <a:off x="2823843" y="363084"/>
            <a:ext cx="1458686" cy="461665"/>
          </a:xfrm>
          <a:prstGeom prst="rect">
            <a:avLst/>
          </a:prstGeom>
          <a:noFill/>
        </p:spPr>
        <p:txBody>
          <a:bodyPr wrap="square" rtlCol="0">
            <a:spAutoFit/>
          </a:bodyPr>
          <a:lstStyle/>
          <a:p>
            <a:pPr algn="ctr"/>
            <a:r>
              <a:rPr lang="en-GB" sz="2400" b="1" dirty="0"/>
              <a:t>Tubby</a:t>
            </a:r>
          </a:p>
        </p:txBody>
      </p:sp>
      <p:sp>
        <p:nvSpPr>
          <p:cNvPr id="17" name="TextBox 16"/>
          <p:cNvSpPr txBox="1"/>
          <p:nvPr/>
        </p:nvSpPr>
        <p:spPr>
          <a:xfrm>
            <a:off x="4421414" y="483414"/>
            <a:ext cx="1458686" cy="461665"/>
          </a:xfrm>
          <a:prstGeom prst="rect">
            <a:avLst/>
          </a:prstGeom>
          <a:noFill/>
        </p:spPr>
        <p:txBody>
          <a:bodyPr wrap="square" rtlCol="0">
            <a:spAutoFit/>
          </a:bodyPr>
          <a:lstStyle/>
          <a:p>
            <a:pPr algn="ctr"/>
            <a:r>
              <a:rPr lang="en-GB" sz="2400" b="1" dirty="0"/>
              <a:t>Maurice</a:t>
            </a:r>
          </a:p>
        </p:txBody>
      </p:sp>
      <p:sp>
        <p:nvSpPr>
          <p:cNvPr id="3" name="Oval 2"/>
          <p:cNvSpPr/>
          <p:nvPr/>
        </p:nvSpPr>
        <p:spPr>
          <a:xfrm>
            <a:off x="3810000" y="3086100"/>
            <a:ext cx="364671" cy="266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 name="Straight Arrow Connector 6"/>
          <p:cNvCxnSpPr>
            <a:stCxn id="1026" idx="1"/>
          </p:cNvCxnSpPr>
          <p:nvPr/>
        </p:nvCxnSpPr>
        <p:spPr>
          <a:xfrm flipH="1" flipV="1">
            <a:off x="4174674" y="3219450"/>
            <a:ext cx="2210886" cy="2147207"/>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grpSp>
        <p:nvGrpSpPr>
          <p:cNvPr id="8" name="Group 7"/>
          <p:cNvGrpSpPr/>
          <p:nvPr/>
        </p:nvGrpSpPr>
        <p:grpSpPr>
          <a:xfrm>
            <a:off x="6385560" y="4457019"/>
            <a:ext cx="1988773" cy="1819275"/>
            <a:chOff x="6385560" y="4457019"/>
            <a:chExt cx="1988773" cy="1819275"/>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5560" y="4457019"/>
              <a:ext cx="1988773"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3288" y="5969527"/>
              <a:ext cx="876300" cy="137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3032608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0" name="Rectangle 4">
            <a:extLst>
              <a:ext uri="{FF2B5EF4-FFF2-40B4-BE49-F238E27FC236}">
                <a16:creationId xmlns:a16="http://schemas.microsoft.com/office/drawing/2014/main" id="{F155A4A3-8F1B-4F44-BECF-5FAFCA634323}"/>
              </a:ext>
            </a:extLst>
          </p:cNvPr>
          <p:cNvSpPr>
            <a:spLocks noGrp="1" noChangeArrowheads="1"/>
          </p:cNvSpPr>
          <p:nvPr>
            <p:ph type="title"/>
          </p:nvPr>
        </p:nvSpPr>
        <p:spPr>
          <a:xfrm>
            <a:off x="1992313" y="5445125"/>
            <a:ext cx="8229600" cy="1143000"/>
          </a:xfrm>
        </p:spPr>
        <p:txBody>
          <a:bodyPr/>
          <a:lstStyle/>
          <a:p>
            <a:r>
              <a:rPr lang="en-US" altLang="en-US" sz="3600" i="1" dirty="0"/>
              <a:t>Just arrived: Gerovo, Croatia in 1996,</a:t>
            </a:r>
            <a:br>
              <a:rPr lang="en-US" altLang="en-US" sz="3600" i="1" dirty="0"/>
            </a:br>
            <a:r>
              <a:rPr lang="en-US" altLang="en-US" sz="3600" i="1" dirty="0"/>
              <a:t>Mathew</a:t>
            </a:r>
            <a:r>
              <a:rPr lang="en-US" altLang="en-US" sz="3600" i="1" dirty="0">
                <a:solidFill>
                  <a:srgbClr val="FF0000"/>
                </a:solidFill>
              </a:rPr>
              <a:t> </a:t>
            </a:r>
            <a:r>
              <a:rPr lang="en-US" altLang="en-US" sz="3600" i="1" dirty="0" err="1"/>
              <a:t>Zgajnar</a:t>
            </a:r>
            <a:r>
              <a:rPr lang="en-US" altLang="en-US" sz="3600" i="1" dirty="0"/>
              <a:t>, Denise (my Wife) and I.</a:t>
            </a:r>
          </a:p>
        </p:txBody>
      </p:sp>
      <p:pic>
        <p:nvPicPr>
          <p:cNvPr id="178182" name="Picture 6" descr="p189">
            <a:extLst>
              <a:ext uri="{FF2B5EF4-FFF2-40B4-BE49-F238E27FC236}">
                <a16:creationId xmlns:a16="http://schemas.microsoft.com/office/drawing/2014/main" id="{F2110A68-DE9B-F846-AA0D-67DE972A82B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5189" y="260351"/>
            <a:ext cx="7775575" cy="5286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2734449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Rectangle 4">
            <a:extLst>
              <a:ext uri="{FF2B5EF4-FFF2-40B4-BE49-F238E27FC236}">
                <a16:creationId xmlns:a16="http://schemas.microsoft.com/office/drawing/2014/main" id="{4AB9FEBC-4488-EE41-94C5-FDFDC78020E8}"/>
              </a:ext>
            </a:extLst>
          </p:cNvPr>
          <p:cNvSpPr>
            <a:spLocks noGrp="1" noChangeArrowheads="1"/>
          </p:cNvSpPr>
          <p:nvPr>
            <p:ph type="title" sz="quarter"/>
          </p:nvPr>
        </p:nvSpPr>
        <p:spPr>
          <a:xfrm>
            <a:off x="1524000" y="1"/>
            <a:ext cx="4979988" cy="792163"/>
          </a:xfrm>
        </p:spPr>
        <p:txBody>
          <a:bodyPr/>
          <a:lstStyle/>
          <a:p>
            <a:r>
              <a:rPr lang="en-US" altLang="en-US" sz="2000" b="1" dirty="0"/>
              <a:t>The Museum of Contemporary History, Ljubljana, Slovenia, 1996.</a:t>
            </a:r>
          </a:p>
        </p:txBody>
      </p:sp>
      <p:pic>
        <p:nvPicPr>
          <p:cNvPr id="169993" name="Picture 9" descr="p184">
            <a:extLst>
              <a:ext uri="{FF2B5EF4-FFF2-40B4-BE49-F238E27FC236}">
                <a16:creationId xmlns:a16="http://schemas.microsoft.com/office/drawing/2014/main" id="{15ADD984-35E1-464A-BF9A-81833715AE23}"/>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703389" y="836614"/>
            <a:ext cx="4537075" cy="2968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9994" name="Picture 10" descr="p184a">
            <a:extLst>
              <a:ext uri="{FF2B5EF4-FFF2-40B4-BE49-F238E27FC236}">
                <a16:creationId xmlns:a16="http://schemas.microsoft.com/office/drawing/2014/main" id="{1115E618-D09B-EF4F-9B55-B9F1C2B43501}"/>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240463" y="3754438"/>
            <a:ext cx="4208462" cy="294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9995" name="Picture 11" descr="p184b">
            <a:extLst>
              <a:ext uri="{FF2B5EF4-FFF2-40B4-BE49-F238E27FC236}">
                <a16:creationId xmlns:a16="http://schemas.microsoft.com/office/drawing/2014/main" id="{1DDAE141-8F54-A644-80F9-AD452F8919C3}"/>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8568190" y="188914"/>
            <a:ext cx="2087563" cy="3095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9996" name="Rectangle 12">
            <a:extLst>
              <a:ext uri="{FF2B5EF4-FFF2-40B4-BE49-F238E27FC236}">
                <a16:creationId xmlns:a16="http://schemas.microsoft.com/office/drawing/2014/main" id="{C23C2EC7-69E5-8944-A055-5FC9EDB7A053}"/>
              </a:ext>
            </a:extLst>
          </p:cNvPr>
          <p:cNvSpPr>
            <a:spLocks noChangeArrowheads="1"/>
          </p:cNvSpPr>
          <p:nvPr/>
        </p:nvSpPr>
        <p:spPr bwMode="auto">
          <a:xfrm>
            <a:off x="1524000" y="4365625"/>
            <a:ext cx="45720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dirty="0"/>
              <a:t>Researching inside the Museum in 1996;</a:t>
            </a:r>
          </a:p>
          <a:p>
            <a:r>
              <a:rPr lang="en-US" altLang="en-US" dirty="0"/>
              <a:t>from left: </a:t>
            </a:r>
            <a:r>
              <a:rPr lang="en-US" altLang="en-US" b="1" dirty="0"/>
              <a:t>Monika </a:t>
            </a:r>
            <a:r>
              <a:rPr lang="en-US" altLang="en-US" b="1" dirty="0" err="1"/>
              <a:t>Kokalj</a:t>
            </a:r>
            <a:r>
              <a:rPr lang="en-US" altLang="en-US" b="1" dirty="0"/>
              <a:t> Kocevar, Mathew </a:t>
            </a:r>
            <a:r>
              <a:rPr lang="en-US" altLang="en-US" b="1" dirty="0" err="1"/>
              <a:t>Zgajnar</a:t>
            </a:r>
            <a:r>
              <a:rPr lang="en-US" altLang="en-US" b="1" dirty="0"/>
              <a:t>, Josephine </a:t>
            </a:r>
            <a:r>
              <a:rPr lang="en-US" altLang="en-US" b="1" dirty="0" err="1"/>
              <a:t>Spalovec</a:t>
            </a:r>
            <a:r>
              <a:rPr lang="en-US" altLang="en-US" b="1" dirty="0"/>
              <a:t>, Edi </a:t>
            </a:r>
            <a:r>
              <a:rPr lang="en-US" altLang="en-US" b="1" dirty="0" err="1"/>
              <a:t>Selhaus</a:t>
            </a:r>
            <a:r>
              <a:rPr lang="en-US" altLang="en-US" b="1" dirty="0"/>
              <a:t> </a:t>
            </a:r>
            <a:r>
              <a:rPr lang="en-US" altLang="en-US" dirty="0"/>
              <a:t>(who took the photo’s of my fathers crash landed Wellington bomber and myself.</a:t>
            </a:r>
          </a:p>
        </p:txBody>
      </p:sp>
      <p:sp>
        <p:nvSpPr>
          <p:cNvPr id="169997" name="Rectangle 13">
            <a:extLst>
              <a:ext uri="{FF2B5EF4-FFF2-40B4-BE49-F238E27FC236}">
                <a16:creationId xmlns:a16="http://schemas.microsoft.com/office/drawing/2014/main" id="{362A0A29-4CEB-484A-AB2A-EBDD36EFF82B}"/>
              </a:ext>
            </a:extLst>
          </p:cNvPr>
          <p:cNvSpPr>
            <a:spLocks noChangeArrowheads="1"/>
          </p:cNvSpPr>
          <p:nvPr/>
        </p:nvSpPr>
        <p:spPr bwMode="auto">
          <a:xfrm>
            <a:off x="6338435" y="364219"/>
            <a:ext cx="2229755"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t>Monika </a:t>
            </a:r>
            <a:r>
              <a:rPr lang="en-US" altLang="en-US" dirty="0" err="1"/>
              <a:t>Kokalj</a:t>
            </a:r>
            <a:r>
              <a:rPr lang="en-US" altLang="en-US" dirty="0"/>
              <a:t> </a:t>
            </a:r>
            <a:r>
              <a:rPr lang="en-US" altLang="en-US" dirty="0" err="1"/>
              <a:t>Kocevar</a:t>
            </a:r>
            <a:r>
              <a:rPr lang="en-US" altLang="en-US" dirty="0"/>
              <a:t> </a:t>
            </a:r>
            <a:r>
              <a:rPr lang="en-US" altLang="en-US" sz="2000" b="1" dirty="0"/>
              <a:t>(museum curator), who made everything</a:t>
            </a:r>
          </a:p>
          <a:p>
            <a:r>
              <a:rPr lang="en-US" altLang="en-US" sz="2000" b="1" dirty="0"/>
              <a:t>possible, on our first</a:t>
            </a:r>
          </a:p>
          <a:p>
            <a:r>
              <a:rPr lang="en-US" altLang="en-US" sz="2000" b="1" dirty="0"/>
              <a:t>visit to Slovenia &amp; Croatia,</a:t>
            </a:r>
          </a:p>
          <a:p>
            <a:r>
              <a:rPr lang="en-US" altLang="en-US" sz="2000" b="1" dirty="0"/>
              <a:t>1996.</a:t>
            </a:r>
          </a:p>
        </p:txBody>
      </p:sp>
    </p:spTree>
    <p:extLst>
      <p:ext uri="{BB962C8B-B14F-4D97-AF65-F5344CB8AC3E}">
        <p14:creationId xmlns:p14="http://schemas.microsoft.com/office/powerpoint/2010/main" val="1062076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32" name="Rectangle 8">
            <a:extLst>
              <a:ext uri="{FF2B5EF4-FFF2-40B4-BE49-F238E27FC236}">
                <a16:creationId xmlns:a16="http://schemas.microsoft.com/office/drawing/2014/main" id="{02225FE1-1CA8-9047-A036-A561E8093A55}"/>
              </a:ext>
            </a:extLst>
          </p:cNvPr>
          <p:cNvSpPr>
            <a:spLocks noGrp="1" noChangeArrowheads="1"/>
          </p:cNvSpPr>
          <p:nvPr>
            <p:ph type="body" sz="half" idx="1"/>
          </p:nvPr>
        </p:nvSpPr>
        <p:spPr>
          <a:xfrm>
            <a:off x="3830184" y="476251"/>
            <a:ext cx="2723016" cy="1646463"/>
          </a:xfrm>
        </p:spPr>
        <p:txBody>
          <a:bodyPr/>
          <a:lstStyle/>
          <a:p>
            <a:pPr marL="0" indent="0">
              <a:buNone/>
            </a:pPr>
            <a:r>
              <a:rPr lang="en-US" altLang="en-US" i="1" dirty="0"/>
              <a:t>Bogden Turk,</a:t>
            </a:r>
          </a:p>
          <a:p>
            <a:pPr marL="0" indent="0">
              <a:buNone/>
            </a:pPr>
            <a:r>
              <a:rPr lang="en-US" altLang="en-US" i="1" dirty="0"/>
              <a:t>veteran Partisan</a:t>
            </a:r>
          </a:p>
          <a:p>
            <a:pPr marL="0" indent="0">
              <a:buNone/>
            </a:pPr>
            <a:r>
              <a:rPr lang="en-US" altLang="en-US" i="1" dirty="0"/>
              <a:t>from Cabar.</a:t>
            </a:r>
          </a:p>
        </p:txBody>
      </p:sp>
      <p:pic>
        <p:nvPicPr>
          <p:cNvPr id="180230" name="Picture 6" descr="p190">
            <a:extLst>
              <a:ext uri="{FF2B5EF4-FFF2-40B4-BE49-F238E27FC236}">
                <a16:creationId xmlns:a16="http://schemas.microsoft.com/office/drawing/2014/main" id="{EE6C066F-E73D-B849-9206-8F5E76C67271}"/>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897689" y="333375"/>
            <a:ext cx="3341687" cy="4679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0236" name="Picture 12" descr="p190a">
            <a:extLst>
              <a:ext uri="{FF2B5EF4-FFF2-40B4-BE49-F238E27FC236}">
                <a16:creationId xmlns:a16="http://schemas.microsoft.com/office/drawing/2014/main" id="{95D76A7B-1C6B-8447-A856-B5C5EB0E7011}"/>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070202" y="2205038"/>
            <a:ext cx="2990850" cy="4348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0237" name="Rectangle 13">
            <a:extLst>
              <a:ext uri="{FF2B5EF4-FFF2-40B4-BE49-F238E27FC236}">
                <a16:creationId xmlns:a16="http://schemas.microsoft.com/office/drawing/2014/main" id="{A0D20B4E-FEE7-DD42-B55D-827921BE29D3}"/>
              </a:ext>
            </a:extLst>
          </p:cNvPr>
          <p:cNvSpPr>
            <a:spLocks noChangeArrowheads="1"/>
          </p:cNvSpPr>
          <p:nvPr/>
        </p:nvSpPr>
        <p:spPr bwMode="auto">
          <a:xfrm>
            <a:off x="4474029" y="5229225"/>
            <a:ext cx="732608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800" dirty="0"/>
              <a:t>Bogden Turk and Vinko Janez</a:t>
            </a:r>
            <a:r>
              <a:rPr lang="en-US" altLang="en-US" sz="2800" i="1" dirty="0"/>
              <a:t> </a:t>
            </a:r>
            <a:r>
              <a:rPr lang="en-US" altLang="en-US" sz="2800" dirty="0"/>
              <a:t>(who witnessed the crash landing when he was 10 years old),</a:t>
            </a:r>
          </a:p>
          <a:p>
            <a:r>
              <a:rPr lang="en-US" altLang="en-US" sz="2800" dirty="0"/>
              <a:t>Pictured outside Vinko’s house in Gerovo.</a:t>
            </a:r>
          </a:p>
        </p:txBody>
      </p:sp>
    </p:spTree>
    <p:extLst>
      <p:ext uri="{BB962C8B-B14F-4D97-AF65-F5344CB8AC3E}">
        <p14:creationId xmlns:p14="http://schemas.microsoft.com/office/powerpoint/2010/main" val="1084561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ABFCFA4-DDFC-FF43-8C83-DA9A50A789AA}"/>
              </a:ext>
            </a:extLst>
          </p:cNvPr>
          <p:cNvPicPr>
            <a:picLocks noChangeAspect="1"/>
          </p:cNvPicPr>
          <p:nvPr/>
        </p:nvPicPr>
        <p:blipFill>
          <a:blip r:embed="rId2"/>
          <a:stretch>
            <a:fillRect/>
          </a:stretch>
        </p:blipFill>
        <p:spPr>
          <a:xfrm>
            <a:off x="-3904408" y="-1346927"/>
            <a:ext cx="14912767"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5" name="Picture 4">
            <a:extLst>
              <a:ext uri="{FF2B5EF4-FFF2-40B4-BE49-F238E27FC236}">
                <a16:creationId xmlns:a16="http://schemas.microsoft.com/office/drawing/2014/main" id="{1FBA745F-8956-B446-9A5F-6B233CBDD708}"/>
              </a:ext>
            </a:extLst>
          </p:cNvPr>
          <p:cNvPicPr>
            <a:picLocks noChangeAspect="1"/>
          </p:cNvPicPr>
          <p:nvPr/>
        </p:nvPicPr>
        <p:blipFill>
          <a:blip r:embed="rId2"/>
          <a:stretch>
            <a:fillRect/>
          </a:stretch>
        </p:blipFill>
        <p:spPr>
          <a:xfrm>
            <a:off x="-4019081" y="-1733862"/>
            <a:ext cx="13931178" cy="7693336"/>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4" name="Picture 3" descr="A person wearing a suit and tie&#10;&#10;Description automatically generated">
            <a:extLst>
              <a:ext uri="{FF2B5EF4-FFF2-40B4-BE49-F238E27FC236}">
                <a16:creationId xmlns:a16="http://schemas.microsoft.com/office/drawing/2014/main" id="{D7BCE003-3E24-804D-BC7E-EFE787C2CC21}"/>
              </a:ext>
            </a:extLst>
          </p:cNvPr>
          <p:cNvPicPr>
            <a:picLocks noChangeAspect="1"/>
          </p:cNvPicPr>
          <p:nvPr/>
        </p:nvPicPr>
        <p:blipFill>
          <a:blip r:embed="rId3"/>
          <a:stretch>
            <a:fillRect/>
          </a:stretch>
        </p:blipFill>
        <p:spPr>
          <a:xfrm>
            <a:off x="7426779" y="159390"/>
            <a:ext cx="4000500" cy="6471138"/>
          </a:xfrm>
          <a:prstGeom prst="rect">
            <a:avLst/>
          </a:prstGeom>
        </p:spPr>
      </p:pic>
      <p:sp>
        <p:nvSpPr>
          <p:cNvPr id="2" name="Rectangle 1">
            <a:extLst>
              <a:ext uri="{FF2B5EF4-FFF2-40B4-BE49-F238E27FC236}">
                <a16:creationId xmlns:a16="http://schemas.microsoft.com/office/drawing/2014/main" id="{730DA0D0-2388-DA42-83CB-26F18EDFB595}"/>
              </a:ext>
            </a:extLst>
          </p:cNvPr>
          <p:cNvSpPr/>
          <p:nvPr/>
        </p:nvSpPr>
        <p:spPr>
          <a:xfrm>
            <a:off x="451168" y="2112806"/>
            <a:ext cx="6201616" cy="1569660"/>
          </a:xfrm>
          <a:prstGeom prst="rect">
            <a:avLst/>
          </a:prstGeom>
          <a:noFill/>
        </p:spPr>
        <p:txBody>
          <a:bodyPr wrap="square" lIns="91440" tIns="45720" rIns="91440" bIns="45720">
            <a:spAutoFit/>
          </a:bodyPr>
          <a:lstStyle/>
          <a:p>
            <a:pPr algn="ctr"/>
            <a:r>
              <a:rPr lang="en-US" sz="3200" i="1" dirty="0">
                <a:ln w="0"/>
                <a:effectLst>
                  <a:outerShdw blurRad="38100" dist="19050" dir="2700000" algn="tl" rotWithShape="0">
                    <a:schemeClr val="dk1">
                      <a:alpha val="40000"/>
                    </a:schemeClr>
                  </a:outerShdw>
                </a:effectLst>
              </a:rPr>
              <a:t>A fresh faced “</a:t>
            </a:r>
            <a:r>
              <a:rPr lang="en-US" sz="3200" b="1" dirty="0">
                <a:ln w="0"/>
                <a:effectLst>
                  <a:outerShdw blurRad="38100" dist="19050" dir="2700000" algn="tl" rotWithShape="0">
                    <a:schemeClr val="dk1">
                      <a:alpha val="40000"/>
                    </a:schemeClr>
                  </a:outerShdw>
                </a:effectLst>
              </a:rPr>
              <a:t>Tubby</a:t>
            </a:r>
            <a:r>
              <a:rPr lang="en-US" sz="3200" i="1" dirty="0">
                <a:ln w="0"/>
                <a:effectLst>
                  <a:outerShdw blurRad="38100" dist="19050" dir="2700000" algn="tl" rotWithShape="0">
                    <a:schemeClr val="dk1">
                      <a:alpha val="40000"/>
                    </a:schemeClr>
                  </a:outerShdw>
                </a:effectLst>
              </a:rPr>
              <a:t>”, September 1939, at Manston, Kent, during basic training</a:t>
            </a:r>
            <a:endParaRPr lang="en-US" sz="320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182777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F5092C-1450-8D4F-90BC-5C07AE050C41}"/>
              </a:ext>
            </a:extLst>
          </p:cNvPr>
          <p:cNvPicPr>
            <a:picLocks noChangeAspect="1"/>
          </p:cNvPicPr>
          <p:nvPr/>
        </p:nvPicPr>
        <p:blipFill>
          <a:blip r:embed="rId2"/>
          <a:stretch>
            <a:fillRect/>
          </a:stretch>
        </p:blipFill>
        <p:spPr>
          <a:xfrm>
            <a:off x="-2912077" y="-1377407"/>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6" name="Content Placeholder 5" descr="A view of a mountain&#10;&#10;Description automatically generated">
            <a:extLst>
              <a:ext uri="{FF2B5EF4-FFF2-40B4-BE49-F238E27FC236}">
                <a16:creationId xmlns:a16="http://schemas.microsoft.com/office/drawing/2014/main" id="{6293C2F7-0D60-6D40-A228-FEDA795F69D6}"/>
              </a:ext>
            </a:extLst>
          </p:cNvPr>
          <p:cNvPicPr>
            <a:picLocks noGrp="1" noChangeAspect="1"/>
          </p:cNvPicPr>
          <p:nvPr>
            <p:ph sz="half" idx="1"/>
          </p:nvPr>
        </p:nvPicPr>
        <p:blipFill>
          <a:blip r:embed="rId3"/>
          <a:stretch>
            <a:fillRect/>
          </a:stretch>
        </p:blipFill>
        <p:spPr>
          <a:xfrm>
            <a:off x="392386" y="285750"/>
            <a:ext cx="8222452" cy="5891213"/>
          </a:xfrm>
        </p:spPr>
      </p:pic>
      <p:sp>
        <p:nvSpPr>
          <p:cNvPr id="3" name="Content Placeholder 2">
            <a:extLst>
              <a:ext uri="{FF2B5EF4-FFF2-40B4-BE49-F238E27FC236}">
                <a16:creationId xmlns:a16="http://schemas.microsoft.com/office/drawing/2014/main" id="{A0A10D0B-D98C-5E41-BB7D-A500FCF42668}"/>
              </a:ext>
            </a:extLst>
          </p:cNvPr>
          <p:cNvSpPr>
            <a:spLocks noGrp="1"/>
          </p:cNvSpPr>
          <p:nvPr>
            <p:ph sz="half" idx="2"/>
          </p:nvPr>
        </p:nvSpPr>
        <p:spPr>
          <a:xfrm>
            <a:off x="8901112" y="585788"/>
            <a:ext cx="2452687" cy="5591175"/>
          </a:xfrm>
        </p:spPr>
        <p:txBody>
          <a:bodyPr>
            <a:normAutofit/>
          </a:bodyPr>
          <a:lstStyle/>
          <a:p>
            <a:pPr marL="0" indent="0">
              <a:buNone/>
            </a:pPr>
            <a:r>
              <a:rPr lang="en-US" sz="3200" dirty="0"/>
              <a:t>Typical mountainous views around Gerovo.</a:t>
            </a:r>
          </a:p>
        </p:txBody>
      </p:sp>
    </p:spTree>
    <p:extLst>
      <p:ext uri="{BB962C8B-B14F-4D97-AF65-F5344CB8AC3E}">
        <p14:creationId xmlns:p14="http://schemas.microsoft.com/office/powerpoint/2010/main" val="400258480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1" name="Rectangle 5">
            <a:extLst>
              <a:ext uri="{FF2B5EF4-FFF2-40B4-BE49-F238E27FC236}">
                <a16:creationId xmlns:a16="http://schemas.microsoft.com/office/drawing/2014/main" id="{E88D0CEF-7118-1D48-8FE3-DF84457ACCEE}"/>
              </a:ext>
            </a:extLst>
          </p:cNvPr>
          <p:cNvSpPr>
            <a:spLocks noGrp="1" noChangeArrowheads="1"/>
          </p:cNvSpPr>
          <p:nvPr>
            <p:ph type="body" sz="half" idx="1"/>
          </p:nvPr>
        </p:nvSpPr>
        <p:spPr>
          <a:xfrm>
            <a:off x="1703389" y="333375"/>
            <a:ext cx="4759324" cy="1900238"/>
          </a:xfrm>
        </p:spPr>
        <p:txBody>
          <a:bodyPr>
            <a:noAutofit/>
          </a:bodyPr>
          <a:lstStyle/>
          <a:p>
            <a:pPr marL="0" indent="0">
              <a:lnSpc>
                <a:spcPct val="90000"/>
              </a:lnSpc>
              <a:buNone/>
            </a:pPr>
            <a:r>
              <a:rPr lang="en-US" altLang="en-US" i="1" dirty="0"/>
              <a:t>The crash landing site, pictured in 1996. From left: the myself, my wife (Denise), Vinko Janez, Monica Kokalj Kocevar and Bogden Turk.</a:t>
            </a:r>
          </a:p>
        </p:txBody>
      </p:sp>
      <p:pic>
        <p:nvPicPr>
          <p:cNvPr id="183304" name="Picture 8" descr="p191">
            <a:extLst>
              <a:ext uri="{FF2B5EF4-FFF2-40B4-BE49-F238E27FC236}">
                <a16:creationId xmlns:a16="http://schemas.microsoft.com/office/drawing/2014/main" id="{BF4555FF-3000-A34B-AEE1-4328B923FF24}"/>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1703389" y="2492376"/>
            <a:ext cx="5400675" cy="3681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3305" name="Picture 9" descr="p191a">
            <a:extLst>
              <a:ext uri="{FF2B5EF4-FFF2-40B4-BE49-F238E27FC236}">
                <a16:creationId xmlns:a16="http://schemas.microsoft.com/office/drawing/2014/main" id="{032ACB06-ED40-614C-A686-D68BC65BCEE9}"/>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7821614" y="188913"/>
            <a:ext cx="2536825" cy="3816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3306" name="Rectangle 10">
            <a:extLst>
              <a:ext uri="{FF2B5EF4-FFF2-40B4-BE49-F238E27FC236}">
                <a16:creationId xmlns:a16="http://schemas.microsoft.com/office/drawing/2014/main" id="{EBAA8114-43A7-5C46-AE25-0084E6DAE6F8}"/>
              </a:ext>
            </a:extLst>
          </p:cNvPr>
          <p:cNvSpPr>
            <a:spLocks noChangeArrowheads="1"/>
          </p:cNvSpPr>
          <p:nvPr/>
        </p:nvSpPr>
        <p:spPr bwMode="auto">
          <a:xfrm>
            <a:off x="7511143" y="4149725"/>
            <a:ext cx="488564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800" dirty="0"/>
              <a:t>The my late friend, </a:t>
            </a:r>
          </a:p>
          <a:p>
            <a:r>
              <a:rPr lang="en-US" altLang="en-US" sz="2800" dirty="0"/>
              <a:t>Miljenko (Mile) Malnar</a:t>
            </a:r>
          </a:p>
          <a:p>
            <a:r>
              <a:rPr lang="en-US" altLang="en-US" sz="2800" dirty="0"/>
              <a:t>points out the exact</a:t>
            </a:r>
          </a:p>
          <a:p>
            <a:r>
              <a:rPr lang="en-US" altLang="en-US" sz="2800" dirty="0"/>
              <a:t>crash landing site.</a:t>
            </a:r>
            <a:endParaRPr lang="en-US" altLang="en-US" sz="2800" strike="sngStrike" dirty="0"/>
          </a:p>
        </p:txBody>
      </p:sp>
    </p:spTree>
    <p:extLst>
      <p:ext uri="{BB962C8B-B14F-4D97-AF65-F5344CB8AC3E}">
        <p14:creationId xmlns:p14="http://schemas.microsoft.com/office/powerpoint/2010/main" val="1780969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F5092C-1450-8D4F-90BC-5C07AE050C41}"/>
              </a:ext>
            </a:extLst>
          </p:cNvPr>
          <p:cNvPicPr>
            <a:picLocks noChangeAspect="1"/>
          </p:cNvPicPr>
          <p:nvPr/>
        </p:nvPicPr>
        <p:blipFill>
          <a:blip r:embed="rId2"/>
          <a:stretch>
            <a:fillRect/>
          </a:stretch>
        </p:blipFill>
        <p:spPr>
          <a:xfrm>
            <a:off x="-2960158" y="-1377407"/>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026" name="Picture 2" descr="F:\Shaddows Of The Past Book\Log books\Log Book PG 49\1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083" y="0"/>
            <a:ext cx="9126919" cy="66367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305964" y="970581"/>
            <a:ext cx="2358887" cy="3539430"/>
          </a:xfrm>
          <a:prstGeom prst="rect">
            <a:avLst/>
          </a:prstGeom>
          <a:noFill/>
        </p:spPr>
        <p:txBody>
          <a:bodyPr wrap="square" rtlCol="0">
            <a:spAutoFit/>
          </a:bodyPr>
          <a:lstStyle/>
          <a:p>
            <a:r>
              <a:rPr lang="en-GB" sz="3200" i="1" dirty="0"/>
              <a:t>A full list from ‘</a:t>
            </a:r>
            <a:r>
              <a:rPr lang="en-GB" sz="3200" b="1" i="1" dirty="0"/>
              <a:t>Tubby’s</a:t>
            </a:r>
            <a:r>
              <a:rPr lang="en-GB" sz="3200" i="1" dirty="0"/>
              <a:t> Logbook of the aircraft he flew in or piloted</a:t>
            </a:r>
          </a:p>
        </p:txBody>
      </p:sp>
    </p:spTree>
    <p:extLst>
      <p:ext uri="{BB962C8B-B14F-4D97-AF65-F5344CB8AC3E}">
        <p14:creationId xmlns:p14="http://schemas.microsoft.com/office/powerpoint/2010/main" val="30337458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F3E6BC-4615-DD4A-8840-DE025D4D45A6}"/>
              </a:ext>
            </a:extLst>
          </p:cNvPr>
          <p:cNvPicPr>
            <a:picLocks noChangeAspect="1"/>
          </p:cNvPicPr>
          <p:nvPr/>
        </p:nvPicPr>
        <p:blipFill>
          <a:blip r:embed="rId2"/>
          <a:stretch>
            <a:fillRect/>
          </a:stretch>
        </p:blipFill>
        <p:spPr>
          <a:xfrm>
            <a:off x="-4027625" y="-1377407"/>
            <a:ext cx="14912767"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2" name="Title 1">
            <a:extLst>
              <a:ext uri="{FF2B5EF4-FFF2-40B4-BE49-F238E27FC236}">
                <a16:creationId xmlns:a16="http://schemas.microsoft.com/office/drawing/2014/main" id="{8FFEF2B6-7DE1-DD46-89F2-D406E57D30FB}"/>
              </a:ext>
            </a:extLst>
          </p:cNvPr>
          <p:cNvSpPr>
            <a:spLocks noGrp="1"/>
          </p:cNvSpPr>
          <p:nvPr>
            <p:ph type="ctrTitle"/>
          </p:nvPr>
        </p:nvSpPr>
        <p:spPr>
          <a:xfrm>
            <a:off x="6587337" y="1085850"/>
            <a:ext cx="6347845" cy="834824"/>
          </a:xfrm>
        </p:spPr>
        <p:txBody>
          <a:bodyPr>
            <a:noAutofit/>
          </a:bodyPr>
          <a:lstStyle/>
          <a:p>
            <a:r>
              <a:rPr lang="en-US" sz="4000" b="1" i="1" u="sng" dirty="0"/>
              <a:t>My Early Memories</a:t>
            </a:r>
          </a:p>
        </p:txBody>
      </p:sp>
      <p:pic>
        <p:nvPicPr>
          <p:cNvPr id="5" name="Picture 4" descr="A small airplane sitting on the ground&#10;&#10;Description automatically generated">
            <a:extLst>
              <a:ext uri="{FF2B5EF4-FFF2-40B4-BE49-F238E27FC236}">
                <a16:creationId xmlns:a16="http://schemas.microsoft.com/office/drawing/2014/main" id="{2E23F038-B1DB-B74A-AFB7-6F3E683448BD}"/>
              </a:ext>
            </a:extLst>
          </p:cNvPr>
          <p:cNvPicPr>
            <a:picLocks noChangeAspect="1"/>
          </p:cNvPicPr>
          <p:nvPr/>
        </p:nvPicPr>
        <p:blipFill>
          <a:blip r:embed="rId3"/>
          <a:stretch>
            <a:fillRect/>
          </a:stretch>
        </p:blipFill>
        <p:spPr>
          <a:xfrm rot="21019719">
            <a:off x="283878" y="628434"/>
            <a:ext cx="7404461" cy="4005991"/>
          </a:xfrm>
          <a:prstGeom prst="rect">
            <a:avLst/>
          </a:prstGeom>
        </p:spPr>
      </p:pic>
      <p:sp>
        <p:nvSpPr>
          <p:cNvPr id="6" name="Rectangle 5"/>
          <p:cNvSpPr/>
          <p:nvPr/>
        </p:nvSpPr>
        <p:spPr>
          <a:xfrm>
            <a:off x="4822371" y="4543425"/>
            <a:ext cx="7193376" cy="1569660"/>
          </a:xfrm>
          <a:prstGeom prst="rect">
            <a:avLst/>
          </a:prstGeom>
        </p:spPr>
        <p:txBody>
          <a:bodyPr wrap="square">
            <a:spAutoFit/>
          </a:bodyPr>
          <a:lstStyle/>
          <a:p>
            <a:r>
              <a:rPr lang="en-GB" sz="3200" i="1" dirty="0"/>
              <a:t>A Tiger Moth flown by my Father ‘</a:t>
            </a:r>
            <a:r>
              <a:rPr lang="en-GB" sz="3200" b="1" dirty="0"/>
              <a:t>Tubby’</a:t>
            </a:r>
            <a:r>
              <a:rPr lang="en-GB" sz="3200" i="1" dirty="0"/>
              <a:t> at Desford, on the 11</a:t>
            </a:r>
            <a:r>
              <a:rPr lang="en-GB" sz="3200" i="1" baseline="30000" dirty="0"/>
              <a:t>th</a:t>
            </a:r>
            <a:r>
              <a:rPr lang="en-GB" sz="3200" i="1" dirty="0"/>
              <a:t> June 1950 during his time in the RAF reserves.</a:t>
            </a:r>
            <a:endParaRPr lang="en-GB" sz="3200" dirty="0"/>
          </a:p>
        </p:txBody>
      </p:sp>
    </p:spTree>
    <p:extLst>
      <p:ext uri="{BB962C8B-B14F-4D97-AF65-F5344CB8AC3E}">
        <p14:creationId xmlns:p14="http://schemas.microsoft.com/office/powerpoint/2010/main" val="23291428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8A8B-B014-0244-9A7F-52455FBFC456}"/>
              </a:ext>
            </a:extLst>
          </p:cNvPr>
          <p:cNvSpPr>
            <a:spLocks noGrp="1"/>
          </p:cNvSpPr>
          <p:nvPr>
            <p:ph type="title"/>
          </p:nvPr>
        </p:nvSpPr>
        <p:spPr>
          <a:xfrm>
            <a:off x="2449597" y="365125"/>
            <a:ext cx="10515600" cy="1325563"/>
          </a:xfrm>
        </p:spPr>
        <p:txBody>
          <a:bodyPr/>
          <a:lstStyle/>
          <a:p>
            <a:endParaRPr lang="en-US" dirty="0"/>
          </a:p>
        </p:txBody>
      </p:sp>
      <p:pic>
        <p:nvPicPr>
          <p:cNvPr id="6" name="Picture 5">
            <a:extLst>
              <a:ext uri="{FF2B5EF4-FFF2-40B4-BE49-F238E27FC236}">
                <a16:creationId xmlns:a16="http://schemas.microsoft.com/office/drawing/2014/main" id="{C8CF5E72-B4D3-5C46-B188-62A16BE0E1BF}"/>
              </a:ext>
            </a:extLst>
          </p:cNvPr>
          <p:cNvPicPr>
            <a:picLocks noChangeAspect="1"/>
          </p:cNvPicPr>
          <p:nvPr/>
        </p:nvPicPr>
        <p:blipFill>
          <a:blip r:embed="rId2"/>
          <a:stretch>
            <a:fillRect/>
          </a:stretch>
        </p:blipFill>
        <p:spPr>
          <a:xfrm>
            <a:off x="-2837429" y="-1198522"/>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4" name="Content Placeholder 3">
            <a:extLst>
              <a:ext uri="{FF2B5EF4-FFF2-40B4-BE49-F238E27FC236}">
                <a16:creationId xmlns:a16="http://schemas.microsoft.com/office/drawing/2014/main" id="{075CE791-A259-2745-BEBB-651043B30C7A}"/>
              </a:ext>
            </a:extLst>
          </p:cNvPr>
          <p:cNvSpPr>
            <a:spLocks noGrp="1"/>
          </p:cNvSpPr>
          <p:nvPr>
            <p:ph idx="1"/>
          </p:nvPr>
        </p:nvSpPr>
        <p:spPr>
          <a:xfrm>
            <a:off x="7265045" y="791278"/>
            <a:ext cx="4652058" cy="1325563"/>
          </a:xfrm>
        </p:spPr>
        <p:txBody>
          <a:bodyPr>
            <a:normAutofit/>
          </a:bodyPr>
          <a:lstStyle/>
          <a:p>
            <a:pPr marL="0" indent="0">
              <a:buNone/>
            </a:pPr>
            <a:endParaRPr lang="en-US" sz="4400" i="1" dirty="0"/>
          </a:p>
        </p:txBody>
      </p:sp>
      <p:pic>
        <p:nvPicPr>
          <p:cNvPr id="5" name="Picture 4" descr="A group of people posing for a photo&#10;&#10;Description automatically generated">
            <a:extLst>
              <a:ext uri="{FF2B5EF4-FFF2-40B4-BE49-F238E27FC236}">
                <a16:creationId xmlns:a16="http://schemas.microsoft.com/office/drawing/2014/main" id="{6A75E6E6-7374-8A40-94E5-F091BAD33D96}"/>
              </a:ext>
            </a:extLst>
          </p:cNvPr>
          <p:cNvPicPr>
            <a:picLocks noChangeAspect="1"/>
          </p:cNvPicPr>
          <p:nvPr/>
        </p:nvPicPr>
        <p:blipFill>
          <a:blip r:embed="rId3"/>
          <a:stretch>
            <a:fillRect/>
          </a:stretch>
        </p:blipFill>
        <p:spPr>
          <a:xfrm>
            <a:off x="1185559" y="365125"/>
            <a:ext cx="9558641" cy="4567394"/>
          </a:xfrm>
          <a:prstGeom prst="rect">
            <a:avLst/>
          </a:prstGeom>
        </p:spPr>
      </p:pic>
      <p:sp>
        <p:nvSpPr>
          <p:cNvPr id="7" name="Rectangle 6"/>
          <p:cNvSpPr/>
          <p:nvPr/>
        </p:nvSpPr>
        <p:spPr>
          <a:xfrm>
            <a:off x="800100" y="5103674"/>
            <a:ext cx="11117003" cy="1569660"/>
          </a:xfrm>
          <a:prstGeom prst="rect">
            <a:avLst/>
          </a:prstGeom>
        </p:spPr>
        <p:txBody>
          <a:bodyPr wrap="square">
            <a:spAutoFit/>
          </a:bodyPr>
          <a:lstStyle/>
          <a:p>
            <a:r>
              <a:rPr lang="en-GB" sz="3200" i="1" dirty="0"/>
              <a:t>RAF Desford Christmas party: my sister, </a:t>
            </a:r>
            <a:r>
              <a:rPr lang="en-GB" sz="3200" b="1" i="1" dirty="0"/>
              <a:t>Ann</a:t>
            </a:r>
            <a:r>
              <a:rPr lang="en-GB" sz="3200" i="1" dirty="0"/>
              <a:t> in the white dress, myself immediately above her left shoulder, and my elder sister, </a:t>
            </a:r>
            <a:r>
              <a:rPr lang="en-GB" sz="3200" b="1" i="1" dirty="0"/>
              <a:t>Christina</a:t>
            </a:r>
            <a:r>
              <a:rPr lang="en-GB" sz="3200" i="1" dirty="0"/>
              <a:t>, immediately to the left of Santa’s sack.</a:t>
            </a:r>
          </a:p>
        </p:txBody>
      </p:sp>
    </p:spTree>
    <p:extLst>
      <p:ext uri="{BB962C8B-B14F-4D97-AF65-F5344CB8AC3E}">
        <p14:creationId xmlns:p14="http://schemas.microsoft.com/office/powerpoint/2010/main" val="37775722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306932A6-E5CA-734C-BCE2-A94523485808}"/>
              </a:ext>
            </a:extLst>
          </p:cNvPr>
          <p:cNvSpPr>
            <a:spLocks noGrp="1" noChangeArrowheads="1"/>
          </p:cNvSpPr>
          <p:nvPr>
            <p:ph type="title"/>
          </p:nvPr>
        </p:nvSpPr>
        <p:spPr/>
        <p:txBody>
          <a:bodyPr>
            <a:normAutofit/>
          </a:bodyPr>
          <a:lstStyle/>
          <a:p>
            <a:pPr algn="ctr"/>
            <a:r>
              <a:rPr lang="en-GB" altLang="en-US" sz="4000" b="1" i="1" dirty="0"/>
              <a:t>With Many Thanks to my Brother, Terry Gaunt,</a:t>
            </a:r>
            <a:br>
              <a:rPr lang="en-GB" altLang="en-US" sz="4000" b="1" i="1" dirty="0"/>
            </a:br>
            <a:r>
              <a:rPr lang="en-GB" altLang="en-US" sz="4000" b="1" i="1" dirty="0"/>
              <a:t>for Producing this Presentation </a:t>
            </a:r>
            <a:endParaRPr lang="en-US" altLang="en-US" sz="4000" b="1" i="1" dirty="0"/>
          </a:p>
        </p:txBody>
      </p:sp>
      <p:pic>
        <p:nvPicPr>
          <p:cNvPr id="6" name="Content Placeholder 5">
            <a:extLst>
              <a:ext uri="{FF2B5EF4-FFF2-40B4-BE49-F238E27FC236}">
                <a16:creationId xmlns:a16="http://schemas.microsoft.com/office/drawing/2014/main" id="{33BA217D-0D53-114E-A1A6-0C0DDFE730BF}"/>
              </a:ext>
            </a:extLst>
          </p:cNvPr>
          <p:cNvPicPr>
            <a:picLocks noGrp="1" noChangeAspect="1"/>
          </p:cNvPicPr>
          <p:nvPr>
            <p:ph idx="1"/>
          </p:nvPr>
        </p:nvPicPr>
        <p:blipFill>
          <a:blip r:embed="rId2"/>
          <a:stretch>
            <a:fillRect/>
          </a:stretch>
        </p:blipFill>
        <p:spPr>
          <a:xfrm>
            <a:off x="3083320" y="1825625"/>
            <a:ext cx="6025359" cy="4351338"/>
          </a:xfrm>
        </p:spPr>
      </p:pic>
    </p:spTree>
    <p:extLst>
      <p:ext uri="{BB962C8B-B14F-4D97-AF65-F5344CB8AC3E}">
        <p14:creationId xmlns:p14="http://schemas.microsoft.com/office/powerpoint/2010/main" val="3835453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8A8B-B014-0244-9A7F-52455FBFC456}"/>
              </a:ext>
            </a:extLst>
          </p:cNvPr>
          <p:cNvSpPr>
            <a:spLocks noGrp="1"/>
          </p:cNvSpPr>
          <p:nvPr>
            <p:ph type="title"/>
          </p:nvPr>
        </p:nvSpPr>
        <p:spPr>
          <a:xfrm>
            <a:off x="2449597" y="365125"/>
            <a:ext cx="10515600" cy="1325563"/>
          </a:xfrm>
        </p:spPr>
        <p:txBody>
          <a:bodyPr/>
          <a:lstStyle/>
          <a:p>
            <a:endParaRPr lang="en-US" dirty="0"/>
          </a:p>
        </p:txBody>
      </p:sp>
      <p:pic>
        <p:nvPicPr>
          <p:cNvPr id="6" name="Picture 5">
            <a:extLst>
              <a:ext uri="{FF2B5EF4-FFF2-40B4-BE49-F238E27FC236}">
                <a16:creationId xmlns:a16="http://schemas.microsoft.com/office/drawing/2014/main" id="{C8CF5E72-B4D3-5C46-B188-62A16BE0E1BF}"/>
              </a:ext>
            </a:extLst>
          </p:cNvPr>
          <p:cNvPicPr>
            <a:picLocks noChangeAspect="1"/>
          </p:cNvPicPr>
          <p:nvPr/>
        </p:nvPicPr>
        <p:blipFill>
          <a:blip r:embed="rId2"/>
          <a:stretch>
            <a:fillRect/>
          </a:stretch>
        </p:blipFill>
        <p:spPr>
          <a:xfrm>
            <a:off x="-3168796" y="-1377407"/>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4" name="Content Placeholder 3">
            <a:extLst>
              <a:ext uri="{FF2B5EF4-FFF2-40B4-BE49-F238E27FC236}">
                <a16:creationId xmlns:a16="http://schemas.microsoft.com/office/drawing/2014/main" id="{075CE791-A259-2745-BEBB-651043B30C7A}"/>
              </a:ext>
            </a:extLst>
          </p:cNvPr>
          <p:cNvSpPr>
            <a:spLocks noGrp="1"/>
          </p:cNvSpPr>
          <p:nvPr>
            <p:ph idx="1"/>
          </p:nvPr>
        </p:nvSpPr>
        <p:spPr>
          <a:xfrm>
            <a:off x="7265045" y="791278"/>
            <a:ext cx="4652058" cy="1325563"/>
          </a:xfrm>
        </p:spPr>
        <p:txBody>
          <a:bodyPr>
            <a:normAutofit/>
          </a:bodyPr>
          <a:lstStyle/>
          <a:p>
            <a:pPr marL="0" indent="0">
              <a:buNone/>
            </a:pPr>
            <a:endParaRPr lang="en-US" sz="4400" i="1" dirty="0"/>
          </a:p>
        </p:txBody>
      </p:sp>
      <p:pic>
        <p:nvPicPr>
          <p:cNvPr id="5" name="Picture 8" descr="p24"/>
          <p:cNvPicPr>
            <a:picLocks noChangeAspect="1" noChangeArrowheads="1"/>
          </p:cNvPicPr>
          <p:nvPr/>
        </p:nvPicPr>
        <p:blipFill>
          <a:blip r:embed="rId3"/>
          <a:srcRect/>
          <a:stretch>
            <a:fillRect/>
          </a:stretch>
        </p:blipFill>
        <p:spPr>
          <a:xfrm>
            <a:off x="6682330" y="365125"/>
            <a:ext cx="4486275" cy="6199187"/>
          </a:xfrm>
          <a:prstGeom prst="rect">
            <a:avLst/>
          </a:prstGeom>
          <a:noFill/>
          <a:ln/>
        </p:spPr>
      </p:pic>
      <p:sp>
        <p:nvSpPr>
          <p:cNvPr id="7" name="TextBox 6"/>
          <p:cNvSpPr txBox="1"/>
          <p:nvPr/>
        </p:nvSpPr>
        <p:spPr>
          <a:xfrm>
            <a:off x="485776" y="2116841"/>
            <a:ext cx="5829300" cy="3046988"/>
          </a:xfrm>
          <a:prstGeom prst="rect">
            <a:avLst/>
          </a:prstGeom>
          <a:noFill/>
        </p:spPr>
        <p:txBody>
          <a:bodyPr wrap="square" rtlCol="0">
            <a:spAutoFit/>
          </a:bodyPr>
          <a:lstStyle/>
          <a:p>
            <a:r>
              <a:rPr lang="en-GB" sz="3200" i="1" dirty="0"/>
              <a:t>Manston, December 3</a:t>
            </a:r>
            <a:r>
              <a:rPr lang="en-GB" sz="3200" i="1" baseline="30000" dirty="0"/>
              <a:t>rd</a:t>
            </a:r>
            <a:r>
              <a:rPr lang="en-GB" sz="3200" i="1" dirty="0"/>
              <a:t>, 1939. </a:t>
            </a:r>
            <a:r>
              <a:rPr lang="en-GB" sz="3200" b="1" dirty="0"/>
              <a:t>Tubby</a:t>
            </a:r>
            <a:r>
              <a:rPr lang="en-GB" sz="3200" i="1" dirty="0"/>
              <a:t> is far left, </a:t>
            </a:r>
            <a:r>
              <a:rPr lang="en-GB" sz="3200" b="1" dirty="0"/>
              <a:t>Cliff Ginnette</a:t>
            </a:r>
            <a:r>
              <a:rPr lang="en-GB" sz="3200" i="1" dirty="0"/>
              <a:t> rear left, </a:t>
            </a:r>
            <a:r>
              <a:rPr lang="en-GB" sz="3200" b="1" dirty="0"/>
              <a:t>G.Haddon </a:t>
            </a:r>
            <a:r>
              <a:rPr lang="en-GB" sz="3200" i="1" dirty="0"/>
              <a:t>far right. These seven friends all signed the photo; </a:t>
            </a:r>
            <a:r>
              <a:rPr lang="en-GB" sz="3200" b="1" i="1" u="sng" dirty="0"/>
              <a:t>by September 1941, four are either missing or dead.</a:t>
            </a:r>
          </a:p>
        </p:txBody>
      </p:sp>
      <p:sp>
        <p:nvSpPr>
          <p:cNvPr id="8" name="TextBox 7"/>
          <p:cNvSpPr txBox="1"/>
          <p:nvPr/>
        </p:nvSpPr>
        <p:spPr>
          <a:xfrm>
            <a:off x="1208004" y="791278"/>
            <a:ext cx="4286249" cy="707886"/>
          </a:xfrm>
          <a:prstGeom prst="rect">
            <a:avLst/>
          </a:prstGeom>
          <a:noFill/>
        </p:spPr>
        <p:txBody>
          <a:bodyPr wrap="square" rtlCol="0">
            <a:spAutoFit/>
          </a:bodyPr>
          <a:lstStyle/>
          <a:p>
            <a:r>
              <a:rPr lang="en-GB" sz="4000" b="1" i="1" u="sng" dirty="0"/>
              <a:t>Training Starts</a:t>
            </a:r>
          </a:p>
        </p:txBody>
      </p:sp>
    </p:spTree>
    <p:extLst>
      <p:ext uri="{BB962C8B-B14F-4D97-AF65-F5344CB8AC3E}">
        <p14:creationId xmlns:p14="http://schemas.microsoft.com/office/powerpoint/2010/main" val="257815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F5092C-1450-8D4F-90BC-5C07AE050C41}"/>
              </a:ext>
            </a:extLst>
          </p:cNvPr>
          <p:cNvPicPr>
            <a:picLocks noChangeAspect="1"/>
          </p:cNvPicPr>
          <p:nvPr/>
        </p:nvPicPr>
        <p:blipFill>
          <a:blip r:embed="rId2"/>
          <a:stretch>
            <a:fillRect/>
          </a:stretch>
        </p:blipFill>
        <p:spPr>
          <a:xfrm>
            <a:off x="-3238257" y="-898434"/>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6" name="Content Placeholder 5" descr="A close up of text on a white background&#10;&#10;Description automatically generated">
            <a:extLst>
              <a:ext uri="{FF2B5EF4-FFF2-40B4-BE49-F238E27FC236}">
                <a16:creationId xmlns:a16="http://schemas.microsoft.com/office/drawing/2014/main" id="{E81169EC-CF72-6040-B842-271C685E33C3}"/>
              </a:ext>
            </a:extLst>
          </p:cNvPr>
          <p:cNvPicPr>
            <a:picLocks noGrp="1" noChangeAspect="1"/>
          </p:cNvPicPr>
          <p:nvPr>
            <p:ph sz="half" idx="1"/>
          </p:nvPr>
        </p:nvPicPr>
        <p:blipFill>
          <a:blip r:embed="rId3"/>
          <a:stretch>
            <a:fillRect/>
          </a:stretch>
        </p:blipFill>
        <p:spPr>
          <a:xfrm>
            <a:off x="779790" y="199663"/>
            <a:ext cx="10246382" cy="6458674"/>
          </a:xfrm>
        </p:spPr>
      </p:pic>
      <p:sp>
        <p:nvSpPr>
          <p:cNvPr id="3" name="Content Placeholder 2">
            <a:extLst>
              <a:ext uri="{FF2B5EF4-FFF2-40B4-BE49-F238E27FC236}">
                <a16:creationId xmlns:a16="http://schemas.microsoft.com/office/drawing/2014/main" id="{A0A10D0B-D98C-5E41-BB7D-A500FCF42668}"/>
              </a:ext>
            </a:extLst>
          </p:cNvPr>
          <p:cNvSpPr>
            <a:spLocks noGrp="1"/>
          </p:cNvSpPr>
          <p:nvPr>
            <p:ph sz="half" idx="2"/>
          </p:nvPr>
        </p:nvSpPr>
        <p:spPr/>
        <p:txBody>
          <a:bodyPr/>
          <a:lstStyle/>
          <a:p>
            <a:endParaRPr lang="en-US" dirty="0"/>
          </a:p>
        </p:txBody>
      </p:sp>
    </p:spTree>
    <p:extLst>
      <p:ext uri="{BB962C8B-B14F-4D97-AF65-F5344CB8AC3E}">
        <p14:creationId xmlns:p14="http://schemas.microsoft.com/office/powerpoint/2010/main" val="1048455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8A8B-B014-0244-9A7F-52455FBFC456}"/>
              </a:ext>
            </a:extLst>
          </p:cNvPr>
          <p:cNvSpPr>
            <a:spLocks noGrp="1"/>
          </p:cNvSpPr>
          <p:nvPr>
            <p:ph type="title"/>
          </p:nvPr>
        </p:nvSpPr>
        <p:spPr>
          <a:xfrm>
            <a:off x="2449597" y="365125"/>
            <a:ext cx="10515600" cy="1325563"/>
          </a:xfrm>
        </p:spPr>
        <p:txBody>
          <a:bodyPr/>
          <a:lstStyle/>
          <a:p>
            <a:endParaRPr lang="en-US" dirty="0"/>
          </a:p>
        </p:txBody>
      </p:sp>
      <p:pic>
        <p:nvPicPr>
          <p:cNvPr id="6" name="Picture 5">
            <a:extLst>
              <a:ext uri="{FF2B5EF4-FFF2-40B4-BE49-F238E27FC236}">
                <a16:creationId xmlns:a16="http://schemas.microsoft.com/office/drawing/2014/main" id="{C8CF5E72-B4D3-5C46-B188-62A16BE0E1BF}"/>
              </a:ext>
            </a:extLst>
          </p:cNvPr>
          <p:cNvPicPr>
            <a:picLocks noChangeAspect="1"/>
          </p:cNvPicPr>
          <p:nvPr/>
        </p:nvPicPr>
        <p:blipFill>
          <a:blip r:embed="rId2"/>
          <a:stretch>
            <a:fillRect/>
          </a:stretch>
        </p:blipFill>
        <p:spPr>
          <a:xfrm>
            <a:off x="-2785972" y="-1863182"/>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4" name="Content Placeholder 3">
            <a:extLst>
              <a:ext uri="{FF2B5EF4-FFF2-40B4-BE49-F238E27FC236}">
                <a16:creationId xmlns:a16="http://schemas.microsoft.com/office/drawing/2014/main" id="{075CE791-A259-2745-BEBB-651043B30C7A}"/>
              </a:ext>
            </a:extLst>
          </p:cNvPr>
          <p:cNvSpPr>
            <a:spLocks noGrp="1"/>
          </p:cNvSpPr>
          <p:nvPr>
            <p:ph idx="1"/>
          </p:nvPr>
        </p:nvSpPr>
        <p:spPr>
          <a:xfrm>
            <a:off x="7265045" y="791278"/>
            <a:ext cx="4652058" cy="1325563"/>
          </a:xfrm>
        </p:spPr>
        <p:txBody>
          <a:bodyPr>
            <a:normAutofit/>
          </a:bodyPr>
          <a:lstStyle/>
          <a:p>
            <a:pPr marL="0" indent="0">
              <a:buNone/>
            </a:pPr>
            <a:endParaRPr lang="en-US" sz="4400" i="1" dirty="0"/>
          </a:p>
        </p:txBody>
      </p:sp>
      <p:pic>
        <p:nvPicPr>
          <p:cNvPr id="5" name="Picture 7" descr="p41"/>
          <p:cNvPicPr>
            <a:picLocks noChangeAspect="1" noChangeArrowheads="1"/>
          </p:cNvPicPr>
          <p:nvPr/>
        </p:nvPicPr>
        <p:blipFill>
          <a:blip r:embed="rId3"/>
          <a:srcRect/>
          <a:stretch>
            <a:fillRect/>
          </a:stretch>
        </p:blipFill>
        <p:spPr>
          <a:xfrm>
            <a:off x="7473972" y="365125"/>
            <a:ext cx="4443132" cy="6007100"/>
          </a:xfrm>
          <a:prstGeom prst="rect">
            <a:avLst/>
          </a:prstGeom>
          <a:noFill/>
          <a:ln/>
        </p:spPr>
      </p:pic>
      <p:sp>
        <p:nvSpPr>
          <p:cNvPr id="7" name="Rectangle 6"/>
          <p:cNvSpPr/>
          <p:nvPr/>
        </p:nvSpPr>
        <p:spPr>
          <a:xfrm>
            <a:off x="561975" y="1090523"/>
            <a:ext cx="6096000" cy="369332"/>
          </a:xfrm>
          <a:prstGeom prst="rect">
            <a:avLst/>
          </a:prstGeom>
        </p:spPr>
        <p:txBody>
          <a:bodyPr>
            <a:spAutoFit/>
          </a:bodyPr>
          <a:lstStyle/>
          <a:p>
            <a:pPr>
              <a:buFontTx/>
              <a:buNone/>
            </a:pPr>
            <a:endParaRPr lang="en-GB" dirty="0"/>
          </a:p>
        </p:txBody>
      </p:sp>
      <p:sp>
        <p:nvSpPr>
          <p:cNvPr id="8" name="Rectangle 7"/>
          <p:cNvSpPr/>
          <p:nvPr/>
        </p:nvSpPr>
        <p:spPr>
          <a:xfrm>
            <a:off x="749300" y="1459855"/>
            <a:ext cx="6515745" cy="2554545"/>
          </a:xfrm>
          <a:prstGeom prst="rect">
            <a:avLst/>
          </a:prstGeom>
        </p:spPr>
        <p:txBody>
          <a:bodyPr wrap="square">
            <a:spAutoFit/>
          </a:bodyPr>
          <a:lstStyle/>
          <a:p>
            <a:pPr>
              <a:buFontTx/>
              <a:buNone/>
            </a:pPr>
            <a:r>
              <a:rPr lang="en-GB" sz="4000" dirty="0"/>
              <a:t>        The crest of 49 Squadron.</a:t>
            </a:r>
          </a:p>
          <a:p>
            <a:pPr algn="ctr">
              <a:buFontTx/>
              <a:buNone/>
            </a:pPr>
            <a:r>
              <a:rPr lang="en-GB" sz="4000" dirty="0"/>
              <a:t>The motto ‘CAVE CANEM’ translates as -</a:t>
            </a:r>
          </a:p>
          <a:p>
            <a:pPr algn="ctr">
              <a:buFontTx/>
              <a:buNone/>
            </a:pPr>
            <a:r>
              <a:rPr lang="en-GB" sz="4000" dirty="0"/>
              <a:t>   </a:t>
            </a:r>
            <a:r>
              <a:rPr lang="en-GB" sz="4000" b="1" dirty="0"/>
              <a:t>BEWARE OF THE DOG</a:t>
            </a:r>
            <a:endParaRPr lang="en-GB" sz="4000" dirty="0"/>
          </a:p>
        </p:txBody>
      </p:sp>
    </p:spTree>
    <p:extLst>
      <p:ext uri="{BB962C8B-B14F-4D97-AF65-F5344CB8AC3E}">
        <p14:creationId xmlns:p14="http://schemas.microsoft.com/office/powerpoint/2010/main" val="3155422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A745F-8956-B446-9A5F-6B233CBDD708}"/>
              </a:ext>
            </a:extLst>
          </p:cNvPr>
          <p:cNvPicPr>
            <a:picLocks noChangeAspect="1"/>
          </p:cNvPicPr>
          <p:nvPr/>
        </p:nvPicPr>
        <p:blipFill>
          <a:blip r:embed="rId2"/>
          <a:stretch>
            <a:fillRect/>
          </a:stretch>
        </p:blipFill>
        <p:spPr>
          <a:xfrm>
            <a:off x="-3922550" y="-1579259"/>
            <a:ext cx="14912767"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3" name="TextBox 2">
            <a:extLst>
              <a:ext uri="{FF2B5EF4-FFF2-40B4-BE49-F238E27FC236}">
                <a16:creationId xmlns:a16="http://schemas.microsoft.com/office/drawing/2014/main" id="{08153849-200A-AF42-91D3-90ACE263795C}"/>
              </a:ext>
            </a:extLst>
          </p:cNvPr>
          <p:cNvSpPr txBox="1"/>
          <p:nvPr/>
        </p:nvSpPr>
        <p:spPr>
          <a:xfrm>
            <a:off x="5578929" y="201852"/>
            <a:ext cx="6613071" cy="707886"/>
          </a:xfrm>
          <a:prstGeom prst="rect">
            <a:avLst/>
          </a:prstGeom>
          <a:noFill/>
        </p:spPr>
        <p:txBody>
          <a:bodyPr wrap="square" rtlCol="0">
            <a:spAutoFit/>
          </a:bodyPr>
          <a:lstStyle/>
          <a:p>
            <a:r>
              <a:rPr lang="en-US" sz="4000" b="1" i="1" u="sng" dirty="0"/>
              <a:t>START OF OPERATIONS</a:t>
            </a:r>
          </a:p>
        </p:txBody>
      </p:sp>
      <p:pic>
        <p:nvPicPr>
          <p:cNvPr id="6" name="Picture 5" descr="A picture containing outdoor, sky, plane, aircraft&#10;&#10;Description automatically generated">
            <a:extLst>
              <a:ext uri="{FF2B5EF4-FFF2-40B4-BE49-F238E27FC236}">
                <a16:creationId xmlns:a16="http://schemas.microsoft.com/office/drawing/2014/main" id="{3DC20BA8-0194-1548-86E4-D5C5253F1932}"/>
              </a:ext>
            </a:extLst>
          </p:cNvPr>
          <p:cNvPicPr>
            <a:picLocks noChangeAspect="1"/>
          </p:cNvPicPr>
          <p:nvPr/>
        </p:nvPicPr>
        <p:blipFill>
          <a:blip r:embed="rId3"/>
          <a:stretch>
            <a:fillRect/>
          </a:stretch>
        </p:blipFill>
        <p:spPr>
          <a:xfrm>
            <a:off x="644979" y="971293"/>
            <a:ext cx="7212384" cy="4919904"/>
          </a:xfrm>
          <a:prstGeom prst="rect">
            <a:avLst/>
          </a:prstGeom>
        </p:spPr>
      </p:pic>
      <p:sp>
        <p:nvSpPr>
          <p:cNvPr id="7" name="Rectangle 6"/>
          <p:cNvSpPr/>
          <p:nvPr/>
        </p:nvSpPr>
        <p:spPr>
          <a:xfrm>
            <a:off x="8229600" y="1810080"/>
            <a:ext cx="3962399" cy="4031873"/>
          </a:xfrm>
          <a:prstGeom prst="rect">
            <a:avLst/>
          </a:prstGeom>
        </p:spPr>
        <p:txBody>
          <a:bodyPr wrap="square">
            <a:spAutoFit/>
          </a:bodyPr>
          <a:lstStyle/>
          <a:p>
            <a:pPr>
              <a:lnSpc>
                <a:spcPct val="80000"/>
              </a:lnSpc>
              <a:buFontTx/>
              <a:buNone/>
            </a:pPr>
            <a:r>
              <a:rPr lang="en-GB" sz="3200" i="1" dirty="0"/>
              <a:t>Scampton operations aircraft, Hampden bomber AE187, ‘OL-L’, of 83 squadron, shot down over Holland, September 1</a:t>
            </a:r>
            <a:r>
              <a:rPr lang="en-GB" sz="3200" i="1" baseline="30000" dirty="0"/>
              <a:t>st</a:t>
            </a:r>
            <a:r>
              <a:rPr lang="en-GB" sz="3200" i="1" dirty="0"/>
              <a:t> 1941. </a:t>
            </a:r>
          </a:p>
          <a:p>
            <a:pPr>
              <a:lnSpc>
                <a:spcPct val="80000"/>
              </a:lnSpc>
              <a:buFontTx/>
              <a:buNone/>
            </a:pPr>
            <a:endParaRPr lang="en-GB" sz="3200" i="1" dirty="0"/>
          </a:p>
          <a:p>
            <a:pPr>
              <a:lnSpc>
                <a:spcPct val="80000"/>
              </a:lnSpc>
              <a:buFontTx/>
              <a:buNone/>
            </a:pPr>
            <a:r>
              <a:rPr lang="en-GB" sz="3200" i="1" dirty="0"/>
              <a:t>Photo courtesy  </a:t>
            </a:r>
            <a:r>
              <a:rPr lang="en-GB" sz="3200" b="1" dirty="0"/>
              <a:t>Doug Garton</a:t>
            </a:r>
            <a:r>
              <a:rPr lang="en-GB" sz="3200" i="1" dirty="0"/>
              <a:t> via </a:t>
            </a:r>
            <a:r>
              <a:rPr lang="en-GB" sz="3200" b="1" dirty="0"/>
              <a:t>Trevor Stocks</a:t>
            </a:r>
            <a:endParaRPr lang="en-US" sz="3200" b="1" dirty="0"/>
          </a:p>
        </p:txBody>
      </p:sp>
    </p:spTree>
    <p:extLst>
      <p:ext uri="{BB962C8B-B14F-4D97-AF65-F5344CB8AC3E}">
        <p14:creationId xmlns:p14="http://schemas.microsoft.com/office/powerpoint/2010/main" val="1015700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A745F-8956-B446-9A5F-6B233CBDD708}"/>
              </a:ext>
            </a:extLst>
          </p:cNvPr>
          <p:cNvPicPr>
            <a:picLocks noChangeAspect="1"/>
          </p:cNvPicPr>
          <p:nvPr/>
        </p:nvPicPr>
        <p:blipFill>
          <a:blip r:embed="rId2"/>
          <a:stretch>
            <a:fillRect/>
          </a:stretch>
        </p:blipFill>
        <p:spPr>
          <a:xfrm>
            <a:off x="-4288311" y="-1556160"/>
            <a:ext cx="14912767"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3" name="Picture 2" descr="A vintage photo of a group of people posing for the camera&#10;&#10;Description automatically generated">
            <a:extLst>
              <a:ext uri="{FF2B5EF4-FFF2-40B4-BE49-F238E27FC236}">
                <a16:creationId xmlns:a16="http://schemas.microsoft.com/office/drawing/2014/main" id="{5DF228D1-1E6C-3842-82B8-53E1D97C8B88}"/>
              </a:ext>
            </a:extLst>
          </p:cNvPr>
          <p:cNvPicPr>
            <a:picLocks noChangeAspect="1"/>
          </p:cNvPicPr>
          <p:nvPr/>
        </p:nvPicPr>
        <p:blipFill>
          <a:blip r:embed="rId3"/>
          <a:stretch>
            <a:fillRect/>
          </a:stretch>
        </p:blipFill>
        <p:spPr>
          <a:xfrm>
            <a:off x="31958" y="0"/>
            <a:ext cx="8304194" cy="5123089"/>
          </a:xfrm>
          <a:prstGeom prst="rect">
            <a:avLst/>
          </a:prstGeom>
        </p:spPr>
      </p:pic>
      <p:sp>
        <p:nvSpPr>
          <p:cNvPr id="2" name="Rectangle 1">
            <a:extLst>
              <a:ext uri="{FF2B5EF4-FFF2-40B4-BE49-F238E27FC236}">
                <a16:creationId xmlns:a16="http://schemas.microsoft.com/office/drawing/2014/main" id="{ECB63E06-D785-994B-80B9-B7CBAE55EBAB}"/>
              </a:ext>
            </a:extLst>
          </p:cNvPr>
          <p:cNvSpPr/>
          <p:nvPr/>
        </p:nvSpPr>
        <p:spPr>
          <a:xfrm>
            <a:off x="1257300" y="5123089"/>
            <a:ext cx="9648107" cy="1138773"/>
          </a:xfrm>
          <a:prstGeom prst="rect">
            <a:avLst/>
          </a:prstGeom>
        </p:spPr>
        <p:txBody>
          <a:bodyPr wrap="square">
            <a:spAutoFit/>
          </a:bodyPr>
          <a:lstStyle/>
          <a:p>
            <a:pPr>
              <a:buFontTx/>
              <a:buNone/>
            </a:pPr>
            <a:r>
              <a:rPr lang="en-GB" altLang="en-US" sz="3200" i="1" dirty="0"/>
              <a:t>‘</a:t>
            </a:r>
            <a:r>
              <a:rPr lang="en-GB" altLang="en-US" sz="3200" b="1" dirty="0"/>
              <a:t>Tubby</a:t>
            </a:r>
            <a:r>
              <a:rPr lang="en-GB" altLang="en-US" sz="3200" i="1" dirty="0"/>
              <a:t>’ left with two unknown airmen, possibly on    completion of training  in January 1941</a:t>
            </a:r>
            <a:r>
              <a:rPr lang="en-GB" altLang="en-US" sz="3600" i="1" dirty="0"/>
              <a:t>.</a:t>
            </a:r>
            <a:endParaRPr lang="en-US" altLang="en-US" sz="3600" i="1" dirty="0"/>
          </a:p>
        </p:txBody>
      </p:sp>
    </p:spTree>
    <p:extLst>
      <p:ext uri="{BB962C8B-B14F-4D97-AF65-F5344CB8AC3E}">
        <p14:creationId xmlns:p14="http://schemas.microsoft.com/office/powerpoint/2010/main" val="4216023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8A8B-B014-0244-9A7F-52455FBFC456}"/>
              </a:ext>
            </a:extLst>
          </p:cNvPr>
          <p:cNvSpPr>
            <a:spLocks noGrp="1"/>
          </p:cNvSpPr>
          <p:nvPr>
            <p:ph type="title"/>
          </p:nvPr>
        </p:nvSpPr>
        <p:spPr>
          <a:xfrm>
            <a:off x="2449597" y="365125"/>
            <a:ext cx="10515600" cy="1325563"/>
          </a:xfrm>
        </p:spPr>
        <p:txBody>
          <a:bodyPr/>
          <a:lstStyle/>
          <a:p>
            <a:endParaRPr lang="en-US" dirty="0"/>
          </a:p>
        </p:txBody>
      </p:sp>
      <p:pic>
        <p:nvPicPr>
          <p:cNvPr id="6" name="Picture 5">
            <a:extLst>
              <a:ext uri="{FF2B5EF4-FFF2-40B4-BE49-F238E27FC236}">
                <a16:creationId xmlns:a16="http://schemas.microsoft.com/office/drawing/2014/main" id="{C8CF5E72-B4D3-5C46-B188-62A16BE0E1BF}"/>
              </a:ext>
            </a:extLst>
          </p:cNvPr>
          <p:cNvPicPr>
            <a:picLocks noChangeAspect="1"/>
          </p:cNvPicPr>
          <p:nvPr/>
        </p:nvPicPr>
        <p:blipFill>
          <a:blip r:embed="rId2"/>
          <a:stretch>
            <a:fillRect/>
          </a:stretch>
        </p:blipFill>
        <p:spPr>
          <a:xfrm>
            <a:off x="-3372869" y="-1377407"/>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5" name="Content Placeholder 4" descr="A black and white photo of a person&#10;&#10;Description automatically generated">
            <a:extLst>
              <a:ext uri="{FF2B5EF4-FFF2-40B4-BE49-F238E27FC236}">
                <a16:creationId xmlns:a16="http://schemas.microsoft.com/office/drawing/2014/main" id="{EDC47956-E384-0D45-AD85-D1448065F2FF}"/>
              </a:ext>
            </a:extLst>
          </p:cNvPr>
          <p:cNvPicPr>
            <a:picLocks noGrp="1" noChangeAspect="1"/>
          </p:cNvPicPr>
          <p:nvPr>
            <p:ph idx="1"/>
          </p:nvPr>
        </p:nvPicPr>
        <p:blipFill>
          <a:blip r:embed="rId3"/>
          <a:stretch>
            <a:fillRect/>
          </a:stretch>
        </p:blipFill>
        <p:spPr>
          <a:xfrm>
            <a:off x="1697185" y="315924"/>
            <a:ext cx="4605644" cy="6226151"/>
          </a:xfrm>
        </p:spPr>
      </p:pic>
      <p:sp>
        <p:nvSpPr>
          <p:cNvPr id="3" name="TextBox 2">
            <a:extLst>
              <a:ext uri="{FF2B5EF4-FFF2-40B4-BE49-F238E27FC236}">
                <a16:creationId xmlns:a16="http://schemas.microsoft.com/office/drawing/2014/main" id="{07EA60C2-0543-8549-BD29-4E5CEAD1487F}"/>
              </a:ext>
            </a:extLst>
          </p:cNvPr>
          <p:cNvSpPr txBox="1"/>
          <p:nvPr/>
        </p:nvSpPr>
        <p:spPr>
          <a:xfrm>
            <a:off x="7226300" y="2430344"/>
            <a:ext cx="2746375" cy="3170099"/>
          </a:xfrm>
          <a:prstGeom prst="rect">
            <a:avLst/>
          </a:prstGeom>
          <a:noFill/>
        </p:spPr>
        <p:txBody>
          <a:bodyPr wrap="square" rtlCol="0">
            <a:spAutoFit/>
          </a:bodyPr>
          <a:lstStyle/>
          <a:p>
            <a:pPr>
              <a:buFontTx/>
              <a:buNone/>
            </a:pPr>
            <a:r>
              <a:rPr lang="en-GB" altLang="en-US" sz="4000" i="1" dirty="0"/>
              <a:t>Pilot Officer </a:t>
            </a:r>
          </a:p>
          <a:p>
            <a:pPr>
              <a:buFontTx/>
              <a:buNone/>
            </a:pPr>
            <a:r>
              <a:rPr lang="en-GB" altLang="en-US" sz="4000" b="1" dirty="0"/>
              <a:t>WALKER, </a:t>
            </a:r>
            <a:r>
              <a:rPr lang="en-GB" altLang="en-US" sz="4000" i="1" dirty="0"/>
              <a:t>he was one of </a:t>
            </a:r>
            <a:r>
              <a:rPr lang="en-GB" altLang="en-US" sz="4000" b="1" dirty="0"/>
              <a:t>Tubby’s </a:t>
            </a:r>
            <a:r>
              <a:rPr lang="en-GB" altLang="en-US" sz="4000" i="1" dirty="0"/>
              <a:t>pilots.</a:t>
            </a:r>
            <a:endParaRPr lang="en-US" altLang="en-US" sz="4000" b="1" i="1" dirty="0"/>
          </a:p>
        </p:txBody>
      </p:sp>
    </p:spTree>
    <p:extLst>
      <p:ext uri="{BB962C8B-B14F-4D97-AF65-F5344CB8AC3E}">
        <p14:creationId xmlns:p14="http://schemas.microsoft.com/office/powerpoint/2010/main" val="3095132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8A8B-B014-0244-9A7F-52455FBFC456}"/>
              </a:ext>
            </a:extLst>
          </p:cNvPr>
          <p:cNvSpPr>
            <a:spLocks noGrp="1"/>
          </p:cNvSpPr>
          <p:nvPr>
            <p:ph type="title"/>
          </p:nvPr>
        </p:nvSpPr>
        <p:spPr>
          <a:xfrm>
            <a:off x="2449597" y="365125"/>
            <a:ext cx="10515600" cy="1325563"/>
          </a:xfrm>
        </p:spPr>
        <p:txBody>
          <a:bodyPr/>
          <a:lstStyle/>
          <a:p>
            <a:endParaRPr lang="en-US" dirty="0"/>
          </a:p>
        </p:txBody>
      </p:sp>
      <p:pic>
        <p:nvPicPr>
          <p:cNvPr id="6" name="Picture 5">
            <a:extLst>
              <a:ext uri="{FF2B5EF4-FFF2-40B4-BE49-F238E27FC236}">
                <a16:creationId xmlns:a16="http://schemas.microsoft.com/office/drawing/2014/main" id="{C8CF5E72-B4D3-5C46-B188-62A16BE0E1BF}"/>
              </a:ext>
            </a:extLst>
          </p:cNvPr>
          <p:cNvPicPr>
            <a:picLocks noChangeAspect="1"/>
          </p:cNvPicPr>
          <p:nvPr/>
        </p:nvPicPr>
        <p:blipFill>
          <a:blip r:embed="rId2"/>
          <a:stretch>
            <a:fillRect/>
          </a:stretch>
        </p:blipFill>
        <p:spPr>
          <a:xfrm>
            <a:off x="-2715509" y="-1303025"/>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4" name="Content Placeholder 3">
            <a:extLst>
              <a:ext uri="{FF2B5EF4-FFF2-40B4-BE49-F238E27FC236}">
                <a16:creationId xmlns:a16="http://schemas.microsoft.com/office/drawing/2014/main" id="{075CE791-A259-2745-BEBB-651043B30C7A}"/>
              </a:ext>
            </a:extLst>
          </p:cNvPr>
          <p:cNvSpPr>
            <a:spLocks noGrp="1"/>
          </p:cNvSpPr>
          <p:nvPr>
            <p:ph idx="1"/>
          </p:nvPr>
        </p:nvSpPr>
        <p:spPr>
          <a:xfrm>
            <a:off x="7265045" y="791278"/>
            <a:ext cx="4652058" cy="1325563"/>
          </a:xfrm>
        </p:spPr>
        <p:txBody>
          <a:bodyPr>
            <a:normAutofit/>
          </a:bodyPr>
          <a:lstStyle/>
          <a:p>
            <a:pPr marL="0" indent="0">
              <a:buNone/>
            </a:pPr>
            <a:endParaRPr lang="en-US" sz="4400" i="1" dirty="0"/>
          </a:p>
        </p:txBody>
      </p:sp>
      <p:pic>
        <p:nvPicPr>
          <p:cNvPr id="5" name="Picture 4" descr="17&amp;18 Aug 12 41">
            <a:extLst>
              <a:ext uri="{FF2B5EF4-FFF2-40B4-BE49-F238E27FC236}">
                <a16:creationId xmlns:a16="http://schemas.microsoft.com/office/drawing/2014/main" id="{8A39EBCA-ECE9-C34A-9B3F-89C645C6FC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697" y="103187"/>
            <a:ext cx="11168605" cy="665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635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8A8B-B014-0244-9A7F-52455FBFC456}"/>
              </a:ext>
            </a:extLst>
          </p:cNvPr>
          <p:cNvSpPr>
            <a:spLocks noGrp="1"/>
          </p:cNvSpPr>
          <p:nvPr>
            <p:ph type="title"/>
          </p:nvPr>
        </p:nvSpPr>
        <p:spPr>
          <a:xfrm>
            <a:off x="2449597" y="365125"/>
            <a:ext cx="10515600" cy="1325563"/>
          </a:xfrm>
        </p:spPr>
        <p:txBody>
          <a:bodyPr/>
          <a:lstStyle/>
          <a:p>
            <a:endParaRPr lang="en-US" dirty="0"/>
          </a:p>
        </p:txBody>
      </p:sp>
      <p:pic>
        <p:nvPicPr>
          <p:cNvPr id="6" name="Picture 5">
            <a:extLst>
              <a:ext uri="{FF2B5EF4-FFF2-40B4-BE49-F238E27FC236}">
                <a16:creationId xmlns:a16="http://schemas.microsoft.com/office/drawing/2014/main" id="{C8CF5E72-B4D3-5C46-B188-62A16BE0E1BF}"/>
              </a:ext>
            </a:extLst>
          </p:cNvPr>
          <p:cNvPicPr>
            <a:picLocks noChangeAspect="1"/>
          </p:cNvPicPr>
          <p:nvPr/>
        </p:nvPicPr>
        <p:blipFill>
          <a:blip r:embed="rId2"/>
          <a:stretch>
            <a:fillRect/>
          </a:stretch>
        </p:blipFill>
        <p:spPr>
          <a:xfrm>
            <a:off x="-3093617" y="-1215941"/>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4" name="Content Placeholder 3">
            <a:extLst>
              <a:ext uri="{FF2B5EF4-FFF2-40B4-BE49-F238E27FC236}">
                <a16:creationId xmlns:a16="http://schemas.microsoft.com/office/drawing/2014/main" id="{075CE791-A259-2745-BEBB-651043B30C7A}"/>
              </a:ext>
            </a:extLst>
          </p:cNvPr>
          <p:cNvSpPr>
            <a:spLocks noGrp="1"/>
          </p:cNvSpPr>
          <p:nvPr>
            <p:ph idx="1"/>
          </p:nvPr>
        </p:nvSpPr>
        <p:spPr>
          <a:xfrm>
            <a:off x="7265045" y="791278"/>
            <a:ext cx="4652058" cy="1325563"/>
          </a:xfrm>
        </p:spPr>
        <p:txBody>
          <a:bodyPr>
            <a:normAutofit/>
          </a:bodyPr>
          <a:lstStyle/>
          <a:p>
            <a:pPr marL="0" indent="0">
              <a:buNone/>
            </a:pPr>
            <a:endParaRPr lang="en-US" sz="4400" i="1" dirty="0"/>
          </a:p>
        </p:txBody>
      </p:sp>
      <p:pic>
        <p:nvPicPr>
          <p:cNvPr id="5" name="Picture 4" descr="21&amp;22  11  oct 42">
            <a:extLst>
              <a:ext uri="{FF2B5EF4-FFF2-40B4-BE49-F238E27FC236}">
                <a16:creationId xmlns:a16="http://schemas.microsoft.com/office/drawing/2014/main" id="{A8CAD6EE-531B-A647-9138-46461C3A8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897" y="0"/>
            <a:ext cx="10515600" cy="681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915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E9A2ACF-EDB1-4640-AFC9-45A35BE609CF}"/>
              </a:ext>
            </a:extLst>
          </p:cNvPr>
          <p:cNvSpPr txBox="1"/>
          <p:nvPr/>
        </p:nvSpPr>
        <p:spPr>
          <a:xfrm>
            <a:off x="8473440" y="681037"/>
            <a:ext cx="3459935" cy="584775"/>
          </a:xfrm>
          <a:prstGeom prst="rect">
            <a:avLst/>
          </a:prstGeom>
          <a:noFill/>
        </p:spPr>
        <p:txBody>
          <a:bodyPr wrap="square" rtlCol="0">
            <a:spAutoFit/>
          </a:bodyPr>
          <a:lstStyle/>
          <a:p>
            <a:endParaRPr lang="en-US" sz="3200" i="1" dirty="0"/>
          </a:p>
        </p:txBody>
      </p:sp>
      <p:sp>
        <p:nvSpPr>
          <p:cNvPr id="9" name="Content Placeholder 8">
            <a:extLst>
              <a:ext uri="{FF2B5EF4-FFF2-40B4-BE49-F238E27FC236}">
                <a16:creationId xmlns:a16="http://schemas.microsoft.com/office/drawing/2014/main" id="{AC477085-E181-DA4D-92A1-351DF001C73B}"/>
              </a:ext>
            </a:extLst>
          </p:cNvPr>
          <p:cNvSpPr>
            <a:spLocks noGrp="1"/>
          </p:cNvSpPr>
          <p:nvPr>
            <p:ph sz="half" idx="2"/>
          </p:nvPr>
        </p:nvSpPr>
        <p:spPr>
          <a:xfrm>
            <a:off x="653143" y="356053"/>
            <a:ext cx="10744200" cy="1516290"/>
          </a:xfrm>
        </p:spPr>
        <p:txBody>
          <a:bodyPr>
            <a:noAutofit/>
          </a:bodyPr>
          <a:lstStyle/>
          <a:p>
            <a:pPr marL="0" indent="0" algn="ctr">
              <a:buNone/>
            </a:pPr>
            <a:r>
              <a:rPr lang="en-US" sz="3600" i="1" dirty="0"/>
              <a:t>Following a recent incident at Whaley Bridge Dam, Derbyshire Police are keen to interview the pilot of the aircraft below (believed to be from 617 Squadron).</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003" y="1990724"/>
            <a:ext cx="11227253" cy="3809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416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A745F-8956-B446-9A5F-6B233CBDD708}"/>
              </a:ext>
            </a:extLst>
          </p:cNvPr>
          <p:cNvPicPr>
            <a:picLocks noChangeAspect="1"/>
          </p:cNvPicPr>
          <p:nvPr/>
        </p:nvPicPr>
        <p:blipFill>
          <a:blip r:embed="rId2"/>
          <a:stretch>
            <a:fillRect/>
          </a:stretch>
        </p:blipFill>
        <p:spPr>
          <a:xfrm>
            <a:off x="-4140399" y="-1551578"/>
            <a:ext cx="14912767"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4" name="Picture 7" descr="p53"/>
          <p:cNvPicPr>
            <a:picLocks noChangeAspect="1" noChangeArrowheads="1"/>
          </p:cNvPicPr>
          <p:nvPr/>
        </p:nvPicPr>
        <p:blipFill>
          <a:blip r:embed="rId3"/>
          <a:srcRect/>
          <a:stretch>
            <a:fillRect/>
          </a:stretch>
        </p:blipFill>
        <p:spPr>
          <a:xfrm>
            <a:off x="6927850" y="260350"/>
            <a:ext cx="4297363" cy="6254750"/>
          </a:xfrm>
          <a:prstGeom prst="rect">
            <a:avLst/>
          </a:prstGeom>
          <a:noFill/>
          <a:ln/>
        </p:spPr>
      </p:pic>
      <p:sp>
        <p:nvSpPr>
          <p:cNvPr id="6" name="Rectangle 5"/>
          <p:cNvSpPr/>
          <p:nvPr/>
        </p:nvSpPr>
        <p:spPr>
          <a:xfrm>
            <a:off x="831850" y="2444115"/>
            <a:ext cx="6096000" cy="1200329"/>
          </a:xfrm>
          <a:prstGeom prst="rect">
            <a:avLst/>
          </a:prstGeom>
        </p:spPr>
        <p:txBody>
          <a:bodyPr>
            <a:spAutoFit/>
          </a:bodyPr>
          <a:lstStyle/>
          <a:p>
            <a:pPr algn="ctr">
              <a:buFontTx/>
              <a:buNone/>
            </a:pPr>
            <a:r>
              <a:rPr lang="en-GB" sz="4000" b="1" dirty="0"/>
              <a:t>P / O Wood</a:t>
            </a:r>
          </a:p>
          <a:p>
            <a:pPr algn="ctr">
              <a:buFontTx/>
              <a:buNone/>
            </a:pPr>
            <a:r>
              <a:rPr lang="en-GB" sz="3200" i="1" dirty="0"/>
              <a:t>(killed November 1941)</a:t>
            </a:r>
            <a:endParaRPr lang="en-US" sz="3200" i="1" dirty="0"/>
          </a:p>
        </p:txBody>
      </p:sp>
    </p:spTree>
    <p:extLst>
      <p:ext uri="{BB962C8B-B14F-4D97-AF65-F5344CB8AC3E}">
        <p14:creationId xmlns:p14="http://schemas.microsoft.com/office/powerpoint/2010/main" val="2908950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8A8B-B014-0244-9A7F-52455FBFC456}"/>
              </a:ext>
            </a:extLst>
          </p:cNvPr>
          <p:cNvSpPr>
            <a:spLocks noGrp="1"/>
          </p:cNvSpPr>
          <p:nvPr>
            <p:ph type="title"/>
          </p:nvPr>
        </p:nvSpPr>
        <p:spPr>
          <a:xfrm>
            <a:off x="2449597" y="365125"/>
            <a:ext cx="10515600" cy="1325563"/>
          </a:xfrm>
        </p:spPr>
        <p:txBody>
          <a:bodyPr/>
          <a:lstStyle/>
          <a:p>
            <a:endParaRPr lang="en-US" dirty="0"/>
          </a:p>
        </p:txBody>
      </p:sp>
      <p:pic>
        <p:nvPicPr>
          <p:cNvPr id="6" name="Picture 5">
            <a:extLst>
              <a:ext uri="{FF2B5EF4-FFF2-40B4-BE49-F238E27FC236}">
                <a16:creationId xmlns:a16="http://schemas.microsoft.com/office/drawing/2014/main" id="{C8CF5E72-B4D3-5C46-B188-62A16BE0E1BF}"/>
              </a:ext>
            </a:extLst>
          </p:cNvPr>
          <p:cNvPicPr>
            <a:picLocks noChangeAspect="1"/>
          </p:cNvPicPr>
          <p:nvPr/>
        </p:nvPicPr>
        <p:blipFill>
          <a:blip r:embed="rId2"/>
          <a:stretch>
            <a:fillRect/>
          </a:stretch>
        </p:blipFill>
        <p:spPr>
          <a:xfrm>
            <a:off x="-3155154" y="-1276898"/>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4" name="Content Placeholder 3">
            <a:extLst>
              <a:ext uri="{FF2B5EF4-FFF2-40B4-BE49-F238E27FC236}">
                <a16:creationId xmlns:a16="http://schemas.microsoft.com/office/drawing/2014/main" id="{075CE791-A259-2745-BEBB-651043B30C7A}"/>
              </a:ext>
            </a:extLst>
          </p:cNvPr>
          <p:cNvSpPr>
            <a:spLocks noGrp="1"/>
          </p:cNvSpPr>
          <p:nvPr>
            <p:ph idx="1"/>
          </p:nvPr>
        </p:nvSpPr>
        <p:spPr>
          <a:xfrm>
            <a:off x="7265045" y="791278"/>
            <a:ext cx="4652058" cy="1325563"/>
          </a:xfrm>
        </p:spPr>
        <p:txBody>
          <a:bodyPr>
            <a:normAutofit/>
          </a:bodyPr>
          <a:lstStyle/>
          <a:p>
            <a:pPr marL="0" indent="0">
              <a:buNone/>
            </a:pPr>
            <a:endParaRPr lang="en-US" sz="4400" i="1" dirty="0"/>
          </a:p>
        </p:txBody>
      </p:sp>
      <p:pic>
        <p:nvPicPr>
          <p:cNvPr id="5" name="Picture 4" descr="27&amp;28 8 jan 42 - Scharnhorst">
            <a:extLst>
              <a:ext uri="{FF2B5EF4-FFF2-40B4-BE49-F238E27FC236}">
                <a16:creationId xmlns:a16="http://schemas.microsoft.com/office/drawing/2014/main" id="{CC99EA56-96F4-1448-8AD5-99CAAD734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3025"/>
            <a:ext cx="9144000" cy="678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905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8A8B-B014-0244-9A7F-52455FBFC456}"/>
              </a:ext>
            </a:extLst>
          </p:cNvPr>
          <p:cNvSpPr>
            <a:spLocks noGrp="1"/>
          </p:cNvSpPr>
          <p:nvPr>
            <p:ph type="title"/>
          </p:nvPr>
        </p:nvSpPr>
        <p:spPr>
          <a:xfrm>
            <a:off x="2449597" y="365125"/>
            <a:ext cx="10515600" cy="1325563"/>
          </a:xfrm>
        </p:spPr>
        <p:txBody>
          <a:bodyPr/>
          <a:lstStyle/>
          <a:p>
            <a:endParaRPr lang="en-US" dirty="0"/>
          </a:p>
        </p:txBody>
      </p:sp>
      <p:pic>
        <p:nvPicPr>
          <p:cNvPr id="6" name="Picture 5">
            <a:extLst>
              <a:ext uri="{FF2B5EF4-FFF2-40B4-BE49-F238E27FC236}">
                <a16:creationId xmlns:a16="http://schemas.microsoft.com/office/drawing/2014/main" id="{C8CF5E72-B4D3-5C46-B188-62A16BE0E1BF}"/>
              </a:ext>
            </a:extLst>
          </p:cNvPr>
          <p:cNvPicPr>
            <a:picLocks noChangeAspect="1"/>
          </p:cNvPicPr>
          <p:nvPr/>
        </p:nvPicPr>
        <p:blipFill>
          <a:blip r:embed="rId2"/>
          <a:stretch>
            <a:fillRect/>
          </a:stretch>
        </p:blipFill>
        <p:spPr>
          <a:xfrm>
            <a:off x="-2809230" y="-2168685"/>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4" name="Content Placeholder 3">
            <a:extLst>
              <a:ext uri="{FF2B5EF4-FFF2-40B4-BE49-F238E27FC236}">
                <a16:creationId xmlns:a16="http://schemas.microsoft.com/office/drawing/2014/main" id="{075CE791-A259-2745-BEBB-651043B30C7A}"/>
              </a:ext>
            </a:extLst>
          </p:cNvPr>
          <p:cNvSpPr>
            <a:spLocks noGrp="1"/>
          </p:cNvSpPr>
          <p:nvPr>
            <p:ph idx="1"/>
          </p:nvPr>
        </p:nvSpPr>
        <p:spPr>
          <a:xfrm>
            <a:off x="7265045" y="791278"/>
            <a:ext cx="4652058" cy="1325563"/>
          </a:xfrm>
        </p:spPr>
        <p:txBody>
          <a:bodyPr>
            <a:normAutofit/>
          </a:bodyPr>
          <a:lstStyle/>
          <a:p>
            <a:pPr marL="0" indent="0">
              <a:buNone/>
            </a:pPr>
            <a:endParaRPr lang="en-US" sz="4400" i="1" dirty="0"/>
          </a:p>
        </p:txBody>
      </p:sp>
      <p:pic>
        <p:nvPicPr>
          <p:cNvPr id="5" name="Picture 7" descr="p76">
            <a:extLst>
              <a:ext uri="{FF2B5EF4-FFF2-40B4-BE49-F238E27FC236}">
                <a16:creationId xmlns:a16="http://schemas.microsoft.com/office/drawing/2014/main" id="{B76CF04B-4CA5-534F-8466-86C28C220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42496" y="-118375"/>
            <a:ext cx="4652058" cy="6976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5">
            <a:extLst>
              <a:ext uri="{FF2B5EF4-FFF2-40B4-BE49-F238E27FC236}">
                <a16:creationId xmlns:a16="http://schemas.microsoft.com/office/drawing/2014/main" id="{A1A63705-4B23-6E49-B799-F53EED9442E6}"/>
              </a:ext>
            </a:extLst>
          </p:cNvPr>
          <p:cNvSpPr txBox="1">
            <a:spLocks noChangeArrowheads="1"/>
          </p:cNvSpPr>
          <p:nvPr/>
        </p:nvSpPr>
        <p:spPr>
          <a:xfrm>
            <a:off x="5740401" y="1484313"/>
            <a:ext cx="5012266" cy="50085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GB" altLang="en-US" b="1" dirty="0"/>
              <a:t>  </a:t>
            </a:r>
            <a:r>
              <a:rPr lang="en-GB" altLang="en-US" sz="4000" b="1" dirty="0"/>
              <a:t>Flight Sergeant Pollitt</a:t>
            </a:r>
            <a:r>
              <a:rPr lang="en-GB" altLang="en-US" sz="4000" dirty="0"/>
              <a:t>,</a:t>
            </a:r>
          </a:p>
          <a:p>
            <a:pPr>
              <a:buFontTx/>
              <a:buNone/>
            </a:pPr>
            <a:endParaRPr lang="en-GB" altLang="en-US" dirty="0"/>
          </a:p>
          <a:p>
            <a:pPr>
              <a:buFontTx/>
              <a:buNone/>
            </a:pPr>
            <a:r>
              <a:rPr lang="en-GB" altLang="en-US" dirty="0"/>
              <a:t>  </a:t>
            </a:r>
            <a:r>
              <a:rPr lang="en-GB" altLang="en-US" sz="3200" i="1" dirty="0"/>
              <a:t>Tubby’s pilot on the    </a:t>
            </a:r>
          </a:p>
          <a:p>
            <a:pPr>
              <a:buFontTx/>
              <a:buNone/>
            </a:pPr>
            <a:r>
              <a:rPr lang="en-GB" altLang="en-US" sz="3200" i="1" dirty="0"/>
              <a:t>    Cherbourg raid,</a:t>
            </a:r>
          </a:p>
          <a:p>
            <a:pPr>
              <a:buFontTx/>
              <a:buNone/>
            </a:pPr>
            <a:r>
              <a:rPr lang="en-GB" altLang="en-US" sz="3200" i="1" dirty="0"/>
              <a:t> missing on February</a:t>
            </a:r>
          </a:p>
          <a:p>
            <a:pPr>
              <a:buFontTx/>
              <a:buNone/>
            </a:pPr>
            <a:r>
              <a:rPr lang="en-GB" altLang="en-US" sz="3200" i="1" dirty="0"/>
              <a:t> 12</a:t>
            </a:r>
            <a:r>
              <a:rPr lang="en-GB" altLang="en-US" sz="3200" i="1" baseline="30000" dirty="0"/>
              <a:t>th</a:t>
            </a:r>
            <a:r>
              <a:rPr lang="en-GB" altLang="en-US" sz="3200" i="1" dirty="0"/>
              <a:t> 1942, Channel raid.</a:t>
            </a:r>
            <a:endParaRPr lang="en-US" altLang="en-US" sz="3200" i="1" dirty="0"/>
          </a:p>
        </p:txBody>
      </p:sp>
    </p:spTree>
    <p:extLst>
      <p:ext uri="{BB962C8B-B14F-4D97-AF65-F5344CB8AC3E}">
        <p14:creationId xmlns:p14="http://schemas.microsoft.com/office/powerpoint/2010/main" val="2999097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8A8B-B014-0244-9A7F-52455FBFC456}"/>
              </a:ext>
            </a:extLst>
          </p:cNvPr>
          <p:cNvSpPr>
            <a:spLocks noGrp="1"/>
          </p:cNvSpPr>
          <p:nvPr>
            <p:ph type="title"/>
          </p:nvPr>
        </p:nvSpPr>
        <p:spPr>
          <a:xfrm>
            <a:off x="2449597" y="365125"/>
            <a:ext cx="10515600" cy="1325563"/>
          </a:xfrm>
        </p:spPr>
        <p:txBody>
          <a:bodyPr/>
          <a:lstStyle/>
          <a:p>
            <a:endParaRPr lang="en-US" dirty="0"/>
          </a:p>
        </p:txBody>
      </p:sp>
      <p:pic>
        <p:nvPicPr>
          <p:cNvPr id="6" name="Picture 5">
            <a:extLst>
              <a:ext uri="{FF2B5EF4-FFF2-40B4-BE49-F238E27FC236}">
                <a16:creationId xmlns:a16="http://schemas.microsoft.com/office/drawing/2014/main" id="{C8CF5E72-B4D3-5C46-B188-62A16BE0E1BF}"/>
              </a:ext>
            </a:extLst>
          </p:cNvPr>
          <p:cNvPicPr>
            <a:picLocks noChangeAspect="1"/>
          </p:cNvPicPr>
          <p:nvPr/>
        </p:nvPicPr>
        <p:blipFill>
          <a:blip r:embed="rId2"/>
          <a:stretch>
            <a:fillRect/>
          </a:stretch>
        </p:blipFill>
        <p:spPr>
          <a:xfrm>
            <a:off x="-3058849" y="-885012"/>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4" name="Content Placeholder 3">
            <a:extLst>
              <a:ext uri="{FF2B5EF4-FFF2-40B4-BE49-F238E27FC236}">
                <a16:creationId xmlns:a16="http://schemas.microsoft.com/office/drawing/2014/main" id="{075CE791-A259-2745-BEBB-651043B30C7A}"/>
              </a:ext>
            </a:extLst>
          </p:cNvPr>
          <p:cNvSpPr>
            <a:spLocks noGrp="1"/>
          </p:cNvSpPr>
          <p:nvPr>
            <p:ph idx="1"/>
          </p:nvPr>
        </p:nvSpPr>
        <p:spPr>
          <a:xfrm>
            <a:off x="7265045" y="791278"/>
            <a:ext cx="4652058" cy="1325563"/>
          </a:xfrm>
        </p:spPr>
        <p:txBody>
          <a:bodyPr>
            <a:normAutofit/>
          </a:bodyPr>
          <a:lstStyle/>
          <a:p>
            <a:pPr marL="0" indent="0">
              <a:buNone/>
            </a:pPr>
            <a:endParaRPr lang="en-US" sz="4400" i="1" dirty="0"/>
          </a:p>
        </p:txBody>
      </p:sp>
      <p:pic>
        <p:nvPicPr>
          <p:cNvPr id="5" name="Picture 11" descr="p73">
            <a:extLst>
              <a:ext uri="{FF2B5EF4-FFF2-40B4-BE49-F238E27FC236}">
                <a16:creationId xmlns:a16="http://schemas.microsoft.com/office/drawing/2014/main" id="{71530B3E-1BB0-8E48-AD9A-50CAC8E10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434667" y="-197749"/>
            <a:ext cx="5257985" cy="705574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9">
            <a:extLst>
              <a:ext uri="{FF2B5EF4-FFF2-40B4-BE49-F238E27FC236}">
                <a16:creationId xmlns:a16="http://schemas.microsoft.com/office/drawing/2014/main" id="{00BBF1B9-9EF9-E44F-A3FE-21A01C354B87}"/>
              </a:ext>
            </a:extLst>
          </p:cNvPr>
          <p:cNvSpPr txBox="1">
            <a:spLocks noChangeArrowheads="1"/>
          </p:cNvSpPr>
          <p:nvPr/>
        </p:nvSpPr>
        <p:spPr>
          <a:xfrm>
            <a:off x="355600" y="541867"/>
            <a:ext cx="5555019" cy="56128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GB" altLang="en-US" dirty="0"/>
              <a:t>     </a:t>
            </a:r>
            <a:r>
              <a:rPr lang="en-GB" altLang="en-US" sz="3200" i="1" dirty="0"/>
              <a:t>The German warships </a:t>
            </a:r>
          </a:p>
          <a:p>
            <a:pPr>
              <a:buFontTx/>
              <a:buNone/>
            </a:pPr>
            <a:r>
              <a:rPr lang="en-GB" altLang="en-US" sz="3200" i="1" dirty="0"/>
              <a:t>  ‘ Scharnhorst &amp;  Gneisenau’  </a:t>
            </a:r>
          </a:p>
          <a:p>
            <a:pPr>
              <a:buFontTx/>
              <a:buNone/>
            </a:pPr>
            <a:r>
              <a:rPr lang="en-GB" altLang="en-US" sz="3200" i="1" dirty="0"/>
              <a:t>      in Brest harbour,</a:t>
            </a:r>
          </a:p>
          <a:p>
            <a:pPr>
              <a:buFontTx/>
              <a:buNone/>
            </a:pPr>
            <a:r>
              <a:rPr lang="en-GB" altLang="en-US" sz="3200" i="1" dirty="0"/>
              <a:t>          July 21</a:t>
            </a:r>
            <a:r>
              <a:rPr lang="en-GB" altLang="en-US" sz="3200" i="1" baseline="30000" dirty="0"/>
              <a:t>st</a:t>
            </a:r>
            <a:r>
              <a:rPr lang="en-GB" altLang="en-US" sz="3200" i="1" dirty="0"/>
              <a:t>, 1941.</a:t>
            </a:r>
          </a:p>
          <a:p>
            <a:pPr>
              <a:buFontTx/>
              <a:buNone/>
            </a:pPr>
            <a:endParaRPr lang="en-GB" altLang="en-US" sz="3200" i="1" dirty="0"/>
          </a:p>
          <a:p>
            <a:pPr>
              <a:buFontTx/>
              <a:buNone/>
            </a:pPr>
            <a:r>
              <a:rPr lang="en-GB" altLang="en-US" sz="3200" i="1" dirty="0"/>
              <a:t>     Photo courtesy </a:t>
            </a:r>
            <a:r>
              <a:rPr lang="en-GB" altLang="en-US" sz="3200" b="1" dirty="0"/>
              <a:t>George Web</a:t>
            </a:r>
            <a:r>
              <a:rPr lang="en-GB" altLang="en-US" sz="3200" i="1" dirty="0"/>
              <a:t>.</a:t>
            </a:r>
          </a:p>
          <a:p>
            <a:pPr>
              <a:buFontTx/>
              <a:buNone/>
            </a:pPr>
            <a:r>
              <a:rPr lang="en-GB" altLang="en-US" sz="3200" dirty="0"/>
              <a:t>  </a:t>
            </a:r>
            <a:endParaRPr lang="en-US" altLang="en-US" sz="3200" dirty="0"/>
          </a:p>
        </p:txBody>
      </p:sp>
    </p:spTree>
    <p:extLst>
      <p:ext uri="{BB962C8B-B14F-4D97-AF65-F5344CB8AC3E}">
        <p14:creationId xmlns:p14="http://schemas.microsoft.com/office/powerpoint/2010/main" val="559357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F5092C-1450-8D4F-90BC-5C07AE050C41}"/>
              </a:ext>
            </a:extLst>
          </p:cNvPr>
          <p:cNvPicPr>
            <a:picLocks noChangeAspect="1"/>
          </p:cNvPicPr>
          <p:nvPr/>
        </p:nvPicPr>
        <p:blipFill>
          <a:blip r:embed="rId2"/>
          <a:stretch>
            <a:fillRect/>
          </a:stretch>
        </p:blipFill>
        <p:spPr>
          <a:xfrm>
            <a:off x="-2952022" y="-1700861"/>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6" name="Content Placeholder 5" descr="A small boat in a body of water&#10;&#10;Description automatically generated">
            <a:extLst>
              <a:ext uri="{FF2B5EF4-FFF2-40B4-BE49-F238E27FC236}">
                <a16:creationId xmlns:a16="http://schemas.microsoft.com/office/drawing/2014/main" id="{4A25B8B8-8F5F-5F43-A3A2-D3204515453C}"/>
              </a:ext>
            </a:extLst>
          </p:cNvPr>
          <p:cNvPicPr>
            <a:picLocks noGrp="1" noChangeAspect="1"/>
          </p:cNvPicPr>
          <p:nvPr>
            <p:ph sz="half" idx="1"/>
          </p:nvPr>
        </p:nvPicPr>
        <p:blipFill>
          <a:blip r:embed="rId3"/>
          <a:stretch>
            <a:fillRect/>
          </a:stretch>
        </p:blipFill>
        <p:spPr>
          <a:xfrm>
            <a:off x="141787" y="3404015"/>
            <a:ext cx="5302162" cy="3130531"/>
          </a:xfrm>
        </p:spPr>
      </p:pic>
      <p:pic>
        <p:nvPicPr>
          <p:cNvPr id="10" name="Picture 9" descr="A large ship in a body of water&#10;&#10;Description automatically generated">
            <a:extLst>
              <a:ext uri="{FF2B5EF4-FFF2-40B4-BE49-F238E27FC236}">
                <a16:creationId xmlns:a16="http://schemas.microsoft.com/office/drawing/2014/main" id="{C101A005-1901-4443-A39E-FEF003D4C2AD}"/>
              </a:ext>
            </a:extLst>
          </p:cNvPr>
          <p:cNvPicPr>
            <a:picLocks noChangeAspect="1"/>
          </p:cNvPicPr>
          <p:nvPr/>
        </p:nvPicPr>
        <p:blipFill>
          <a:blip r:embed="rId4"/>
          <a:stretch>
            <a:fillRect/>
          </a:stretch>
        </p:blipFill>
        <p:spPr>
          <a:xfrm>
            <a:off x="6697329" y="3520496"/>
            <a:ext cx="4909754" cy="3130531"/>
          </a:xfrm>
          <a:prstGeom prst="rect">
            <a:avLst/>
          </a:prstGeom>
        </p:spPr>
      </p:pic>
      <p:pic>
        <p:nvPicPr>
          <p:cNvPr id="8" name="Content Placeholder 7" descr="A black and white photo of a boat&#10;&#10;Description automatically generated">
            <a:extLst>
              <a:ext uri="{FF2B5EF4-FFF2-40B4-BE49-F238E27FC236}">
                <a16:creationId xmlns:a16="http://schemas.microsoft.com/office/drawing/2014/main" id="{FFDF4F3A-0B3C-7A4F-9A84-B96E2BFA483B}"/>
              </a:ext>
            </a:extLst>
          </p:cNvPr>
          <p:cNvPicPr>
            <a:picLocks noGrp="1" noChangeAspect="1"/>
          </p:cNvPicPr>
          <p:nvPr>
            <p:ph sz="half" idx="2"/>
          </p:nvPr>
        </p:nvPicPr>
        <p:blipFill>
          <a:blip r:embed="rId5"/>
          <a:stretch>
            <a:fillRect/>
          </a:stretch>
        </p:blipFill>
        <p:spPr>
          <a:xfrm>
            <a:off x="2884987" y="206972"/>
            <a:ext cx="4909754" cy="3545479"/>
          </a:xfrm>
        </p:spPr>
      </p:pic>
    </p:spTree>
    <p:extLst>
      <p:ext uri="{BB962C8B-B14F-4D97-AF65-F5344CB8AC3E}">
        <p14:creationId xmlns:p14="http://schemas.microsoft.com/office/powerpoint/2010/main" val="1176619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A745F-8956-B446-9A5F-6B233CBDD708}"/>
              </a:ext>
            </a:extLst>
          </p:cNvPr>
          <p:cNvPicPr>
            <a:picLocks noChangeAspect="1"/>
          </p:cNvPicPr>
          <p:nvPr/>
        </p:nvPicPr>
        <p:blipFill>
          <a:blip r:embed="rId2"/>
          <a:stretch>
            <a:fillRect/>
          </a:stretch>
        </p:blipFill>
        <p:spPr>
          <a:xfrm>
            <a:off x="-4253476" y="-1512617"/>
            <a:ext cx="14912767"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2" name="TextBox 1">
            <a:extLst>
              <a:ext uri="{FF2B5EF4-FFF2-40B4-BE49-F238E27FC236}">
                <a16:creationId xmlns:a16="http://schemas.microsoft.com/office/drawing/2014/main" id="{EE09A112-AE5D-D74A-A7E4-CE6CBA521760}"/>
              </a:ext>
            </a:extLst>
          </p:cNvPr>
          <p:cNvSpPr txBox="1"/>
          <p:nvPr/>
        </p:nvSpPr>
        <p:spPr>
          <a:xfrm>
            <a:off x="7737230" y="480646"/>
            <a:ext cx="3985847" cy="769441"/>
          </a:xfrm>
          <a:prstGeom prst="rect">
            <a:avLst/>
          </a:prstGeom>
          <a:noFill/>
        </p:spPr>
        <p:txBody>
          <a:bodyPr wrap="square" rtlCol="0">
            <a:spAutoFit/>
          </a:bodyPr>
          <a:lstStyle/>
          <a:p>
            <a:endParaRPr lang="en-US" sz="4400" i="1" dirty="0"/>
          </a:p>
        </p:txBody>
      </p:sp>
      <p:pic>
        <p:nvPicPr>
          <p:cNvPr id="6" name="Picture 7" descr="p46"/>
          <p:cNvPicPr>
            <a:picLocks noChangeAspect="1" noChangeArrowheads="1"/>
          </p:cNvPicPr>
          <p:nvPr/>
        </p:nvPicPr>
        <p:blipFill>
          <a:blip r:embed="rId3"/>
          <a:srcRect/>
          <a:stretch>
            <a:fillRect/>
          </a:stretch>
        </p:blipFill>
        <p:spPr>
          <a:xfrm>
            <a:off x="539750" y="260350"/>
            <a:ext cx="8137525" cy="4689475"/>
          </a:xfrm>
          <a:prstGeom prst="rect">
            <a:avLst/>
          </a:prstGeom>
          <a:noFill/>
          <a:ln/>
        </p:spPr>
      </p:pic>
      <p:sp>
        <p:nvSpPr>
          <p:cNvPr id="7" name="Rectangle 6"/>
          <p:cNvSpPr/>
          <p:nvPr/>
        </p:nvSpPr>
        <p:spPr>
          <a:xfrm>
            <a:off x="0" y="5117886"/>
            <a:ext cx="12192000" cy="1815882"/>
          </a:xfrm>
          <a:prstGeom prst="rect">
            <a:avLst/>
          </a:prstGeom>
        </p:spPr>
        <p:txBody>
          <a:bodyPr wrap="square">
            <a:spAutoFit/>
          </a:bodyPr>
          <a:lstStyle/>
          <a:p>
            <a:pPr algn="ctr">
              <a:lnSpc>
                <a:spcPct val="80000"/>
              </a:lnSpc>
              <a:buFontTx/>
              <a:buNone/>
            </a:pPr>
            <a:r>
              <a:rPr lang="en-GB" sz="2800" b="1" dirty="0"/>
              <a:t>Trevor Stocks</a:t>
            </a:r>
            <a:r>
              <a:rPr lang="en-GB" sz="2800" i="1" dirty="0"/>
              <a:t>, 1940, with other ground crew, standing at the left parachute-end of a 2,000 lb mine as used on ‘gardening operations’. Sadly, Tam Murrey standing on wheel fusing the mine, was killed in a later fusing accident at this bomb dump in 1941.</a:t>
            </a:r>
          </a:p>
          <a:p>
            <a:pPr>
              <a:lnSpc>
                <a:spcPct val="80000"/>
              </a:lnSpc>
              <a:buFontTx/>
              <a:buNone/>
            </a:pPr>
            <a:r>
              <a:rPr lang="en-GB" sz="2800" i="1" dirty="0"/>
              <a:t>                                  Photo courtesy </a:t>
            </a:r>
            <a:r>
              <a:rPr lang="en-GB" sz="2800" b="1" dirty="0"/>
              <a:t>Trevor Stocks</a:t>
            </a:r>
            <a:endParaRPr lang="en-US" sz="2800" b="1" dirty="0"/>
          </a:p>
        </p:txBody>
      </p:sp>
    </p:spTree>
    <p:extLst>
      <p:ext uri="{BB962C8B-B14F-4D97-AF65-F5344CB8AC3E}">
        <p14:creationId xmlns:p14="http://schemas.microsoft.com/office/powerpoint/2010/main" val="1289279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8A8B-B014-0244-9A7F-52455FBFC456}"/>
              </a:ext>
            </a:extLst>
          </p:cNvPr>
          <p:cNvSpPr>
            <a:spLocks noGrp="1"/>
          </p:cNvSpPr>
          <p:nvPr>
            <p:ph type="title"/>
          </p:nvPr>
        </p:nvSpPr>
        <p:spPr>
          <a:xfrm>
            <a:off x="2449597" y="365125"/>
            <a:ext cx="10515600" cy="1325563"/>
          </a:xfrm>
        </p:spPr>
        <p:txBody>
          <a:bodyPr/>
          <a:lstStyle/>
          <a:p>
            <a:endParaRPr lang="en-US" dirty="0"/>
          </a:p>
        </p:txBody>
      </p:sp>
      <p:pic>
        <p:nvPicPr>
          <p:cNvPr id="6" name="Picture 5">
            <a:extLst>
              <a:ext uri="{FF2B5EF4-FFF2-40B4-BE49-F238E27FC236}">
                <a16:creationId xmlns:a16="http://schemas.microsoft.com/office/drawing/2014/main" id="{C8CF5E72-B4D3-5C46-B188-62A16BE0E1BF}"/>
              </a:ext>
            </a:extLst>
          </p:cNvPr>
          <p:cNvPicPr>
            <a:picLocks noChangeAspect="1"/>
          </p:cNvPicPr>
          <p:nvPr/>
        </p:nvPicPr>
        <p:blipFill>
          <a:blip r:embed="rId2"/>
          <a:stretch>
            <a:fillRect/>
          </a:stretch>
        </p:blipFill>
        <p:spPr>
          <a:xfrm>
            <a:off x="-3359944" y="-1250773"/>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4" name="Content Placeholder 3">
            <a:extLst>
              <a:ext uri="{FF2B5EF4-FFF2-40B4-BE49-F238E27FC236}">
                <a16:creationId xmlns:a16="http://schemas.microsoft.com/office/drawing/2014/main" id="{075CE791-A259-2745-BEBB-651043B30C7A}"/>
              </a:ext>
            </a:extLst>
          </p:cNvPr>
          <p:cNvSpPr>
            <a:spLocks noGrp="1"/>
          </p:cNvSpPr>
          <p:nvPr>
            <p:ph idx="1"/>
          </p:nvPr>
        </p:nvSpPr>
        <p:spPr>
          <a:xfrm>
            <a:off x="7265045" y="791278"/>
            <a:ext cx="4652058" cy="1325563"/>
          </a:xfrm>
        </p:spPr>
        <p:txBody>
          <a:bodyPr>
            <a:normAutofit/>
          </a:bodyPr>
          <a:lstStyle/>
          <a:p>
            <a:pPr marL="0" indent="0">
              <a:buNone/>
            </a:pPr>
            <a:endParaRPr lang="en-US" sz="4400" i="1" dirty="0"/>
          </a:p>
        </p:txBody>
      </p:sp>
      <p:pic>
        <p:nvPicPr>
          <p:cNvPr id="5" name="Picture 9" descr="p47"/>
          <p:cNvPicPr>
            <a:picLocks noChangeAspect="1" noChangeArrowheads="1"/>
          </p:cNvPicPr>
          <p:nvPr/>
        </p:nvPicPr>
        <p:blipFill>
          <a:blip r:embed="rId3"/>
          <a:srcRect/>
          <a:stretch>
            <a:fillRect/>
          </a:stretch>
        </p:blipFill>
        <p:spPr>
          <a:xfrm>
            <a:off x="1828800" y="333375"/>
            <a:ext cx="8401050" cy="4721912"/>
          </a:xfrm>
          <a:prstGeom prst="rect">
            <a:avLst/>
          </a:prstGeom>
          <a:noFill/>
          <a:ln/>
        </p:spPr>
      </p:pic>
      <p:sp>
        <p:nvSpPr>
          <p:cNvPr id="7" name="Rectangle 6"/>
          <p:cNvSpPr/>
          <p:nvPr/>
        </p:nvSpPr>
        <p:spPr>
          <a:xfrm>
            <a:off x="-1" y="5038483"/>
            <a:ext cx="12192001" cy="1284069"/>
          </a:xfrm>
          <a:prstGeom prst="rect">
            <a:avLst/>
          </a:prstGeom>
        </p:spPr>
        <p:txBody>
          <a:bodyPr wrap="square">
            <a:spAutoFit/>
          </a:bodyPr>
          <a:lstStyle/>
          <a:p>
            <a:pPr algn="ctr">
              <a:lnSpc>
                <a:spcPct val="80000"/>
              </a:lnSpc>
              <a:buFontTx/>
              <a:buNone/>
            </a:pPr>
            <a:r>
              <a:rPr lang="en-GB" sz="3200" b="1" dirty="0"/>
              <a:t>Trevor Stocks</a:t>
            </a:r>
            <a:r>
              <a:rPr lang="en-GB" sz="3200" dirty="0"/>
              <a:t> &amp; Corporal </a:t>
            </a:r>
            <a:r>
              <a:rPr lang="en-GB" sz="3200" b="1" dirty="0"/>
              <a:t>Tam Murray</a:t>
            </a:r>
            <a:r>
              <a:rPr lang="en-GB" sz="3200" i="1" dirty="0"/>
              <a:t> with a 2,000 lb armour piercing bomb, as used against the Scharnhorst, outside No. 3 hanger. </a:t>
            </a:r>
          </a:p>
          <a:p>
            <a:pPr algn="ctr">
              <a:lnSpc>
                <a:spcPct val="80000"/>
              </a:lnSpc>
              <a:buFontTx/>
              <a:buNone/>
            </a:pPr>
            <a:r>
              <a:rPr lang="en-GB" sz="3200" dirty="0"/>
              <a:t>Photo courtesy Trevor</a:t>
            </a:r>
            <a:r>
              <a:rPr lang="en-GB" sz="3200" b="1" dirty="0"/>
              <a:t> </a:t>
            </a:r>
            <a:r>
              <a:rPr lang="en-GB" sz="3200" dirty="0"/>
              <a:t>Stocks</a:t>
            </a:r>
            <a:endParaRPr lang="en-US" sz="3200" dirty="0"/>
          </a:p>
        </p:txBody>
      </p:sp>
    </p:spTree>
    <p:extLst>
      <p:ext uri="{BB962C8B-B14F-4D97-AF65-F5344CB8AC3E}">
        <p14:creationId xmlns:p14="http://schemas.microsoft.com/office/powerpoint/2010/main" val="1827670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8A8B-B014-0244-9A7F-52455FBFC456}"/>
              </a:ext>
            </a:extLst>
          </p:cNvPr>
          <p:cNvSpPr>
            <a:spLocks noGrp="1"/>
          </p:cNvSpPr>
          <p:nvPr>
            <p:ph type="title"/>
          </p:nvPr>
        </p:nvSpPr>
        <p:spPr>
          <a:xfrm>
            <a:off x="2449597" y="365125"/>
            <a:ext cx="10515600" cy="1325563"/>
          </a:xfrm>
        </p:spPr>
        <p:txBody>
          <a:bodyPr/>
          <a:lstStyle/>
          <a:p>
            <a:endParaRPr lang="en-US" dirty="0"/>
          </a:p>
        </p:txBody>
      </p:sp>
      <p:pic>
        <p:nvPicPr>
          <p:cNvPr id="6" name="Picture 5">
            <a:extLst>
              <a:ext uri="{FF2B5EF4-FFF2-40B4-BE49-F238E27FC236}">
                <a16:creationId xmlns:a16="http://schemas.microsoft.com/office/drawing/2014/main" id="{C8CF5E72-B4D3-5C46-B188-62A16BE0E1BF}"/>
              </a:ext>
            </a:extLst>
          </p:cNvPr>
          <p:cNvPicPr>
            <a:picLocks noChangeAspect="1"/>
          </p:cNvPicPr>
          <p:nvPr/>
        </p:nvPicPr>
        <p:blipFill>
          <a:blip r:embed="rId2"/>
          <a:stretch>
            <a:fillRect/>
          </a:stretch>
        </p:blipFill>
        <p:spPr>
          <a:xfrm>
            <a:off x="-3098351" y="-1157399"/>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4" name="Content Placeholder 3">
            <a:extLst>
              <a:ext uri="{FF2B5EF4-FFF2-40B4-BE49-F238E27FC236}">
                <a16:creationId xmlns:a16="http://schemas.microsoft.com/office/drawing/2014/main" id="{075CE791-A259-2745-BEBB-651043B30C7A}"/>
              </a:ext>
            </a:extLst>
          </p:cNvPr>
          <p:cNvSpPr>
            <a:spLocks noGrp="1"/>
          </p:cNvSpPr>
          <p:nvPr>
            <p:ph idx="1"/>
          </p:nvPr>
        </p:nvSpPr>
        <p:spPr>
          <a:xfrm>
            <a:off x="7265045" y="791278"/>
            <a:ext cx="4652058" cy="1325563"/>
          </a:xfrm>
        </p:spPr>
        <p:txBody>
          <a:bodyPr>
            <a:normAutofit/>
          </a:bodyPr>
          <a:lstStyle/>
          <a:p>
            <a:pPr marL="0" indent="0">
              <a:buNone/>
            </a:pPr>
            <a:endParaRPr lang="en-US" sz="4400" i="1" dirty="0"/>
          </a:p>
        </p:txBody>
      </p:sp>
      <p:pic>
        <p:nvPicPr>
          <p:cNvPr id="5" name="Picture 7" descr="p7o">
            <a:extLst>
              <a:ext uri="{FF2B5EF4-FFF2-40B4-BE49-F238E27FC236}">
                <a16:creationId xmlns:a16="http://schemas.microsoft.com/office/drawing/2014/main" id="{C0C90AE9-A384-1141-BBEB-D942126BB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57200" y="127294"/>
            <a:ext cx="11642205" cy="49438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6">
            <a:extLst>
              <a:ext uri="{FF2B5EF4-FFF2-40B4-BE49-F238E27FC236}">
                <a16:creationId xmlns:a16="http://schemas.microsoft.com/office/drawing/2014/main" id="{8F2999F5-B66A-D04A-A913-013EBEED4655}"/>
              </a:ext>
            </a:extLst>
          </p:cNvPr>
          <p:cNvSpPr txBox="1">
            <a:spLocks noChangeArrowheads="1"/>
          </p:cNvSpPr>
          <p:nvPr/>
        </p:nvSpPr>
        <p:spPr>
          <a:xfrm>
            <a:off x="2641600" y="5497281"/>
            <a:ext cx="8568266" cy="8149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GB" altLang="en-US" sz="3200" i="1" dirty="0"/>
              <a:t>49 Sqn &amp; Hampden, 1941, </a:t>
            </a:r>
            <a:r>
              <a:rPr lang="en-GB" altLang="en-US" sz="3200" b="1" dirty="0"/>
              <a:t>Tubby</a:t>
            </a:r>
            <a:r>
              <a:rPr lang="en-GB" altLang="en-US" sz="3200" i="1" dirty="0"/>
              <a:t> 3</a:t>
            </a:r>
            <a:r>
              <a:rPr lang="en-GB" altLang="en-US" sz="3200" i="1" baseline="30000" dirty="0"/>
              <a:t>rd</a:t>
            </a:r>
            <a:r>
              <a:rPr lang="en-GB" altLang="en-US" sz="3200" i="1" dirty="0"/>
              <a:t> from right, back row.</a:t>
            </a:r>
            <a:endParaRPr lang="en-US" altLang="en-US" sz="3200" i="1" dirty="0"/>
          </a:p>
        </p:txBody>
      </p:sp>
      <p:cxnSp>
        <p:nvCxnSpPr>
          <p:cNvPr id="8" name="Straight Arrow Connector 7"/>
          <p:cNvCxnSpPr/>
          <p:nvPr/>
        </p:nvCxnSpPr>
        <p:spPr>
          <a:xfrm>
            <a:off x="9944100" y="791278"/>
            <a:ext cx="152400" cy="1215322"/>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4545467"/>
            <a:ext cx="2813050" cy="2749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55333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8A8B-B014-0244-9A7F-52455FBFC456}"/>
              </a:ext>
            </a:extLst>
          </p:cNvPr>
          <p:cNvSpPr>
            <a:spLocks noGrp="1"/>
          </p:cNvSpPr>
          <p:nvPr>
            <p:ph type="title"/>
          </p:nvPr>
        </p:nvSpPr>
        <p:spPr>
          <a:xfrm>
            <a:off x="2449597" y="365125"/>
            <a:ext cx="10515600" cy="1325563"/>
          </a:xfrm>
        </p:spPr>
        <p:txBody>
          <a:bodyPr/>
          <a:lstStyle/>
          <a:p>
            <a:endParaRPr lang="en-US" dirty="0"/>
          </a:p>
        </p:txBody>
      </p:sp>
      <p:pic>
        <p:nvPicPr>
          <p:cNvPr id="6" name="Picture 5">
            <a:extLst>
              <a:ext uri="{FF2B5EF4-FFF2-40B4-BE49-F238E27FC236}">
                <a16:creationId xmlns:a16="http://schemas.microsoft.com/office/drawing/2014/main" id="{C8CF5E72-B4D3-5C46-B188-62A16BE0E1BF}"/>
              </a:ext>
            </a:extLst>
          </p:cNvPr>
          <p:cNvPicPr>
            <a:picLocks noChangeAspect="1"/>
          </p:cNvPicPr>
          <p:nvPr/>
        </p:nvPicPr>
        <p:blipFill>
          <a:blip r:embed="rId2"/>
          <a:stretch>
            <a:fillRect/>
          </a:stretch>
        </p:blipFill>
        <p:spPr>
          <a:xfrm>
            <a:off x="-3175974" y="-1268189"/>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5" name="Picture 7" descr="p55"/>
          <p:cNvPicPr>
            <a:picLocks noGrp="1" noChangeAspect="1" noChangeArrowheads="1"/>
          </p:cNvPicPr>
          <p:nvPr>
            <p:ph idx="1"/>
          </p:nvPr>
        </p:nvPicPr>
        <p:blipFill>
          <a:blip r:embed="rId3"/>
          <a:srcRect/>
          <a:stretch>
            <a:fillRect/>
          </a:stretch>
        </p:blipFill>
        <p:spPr>
          <a:xfrm>
            <a:off x="7011265" y="365125"/>
            <a:ext cx="4141012" cy="6092825"/>
          </a:xfrm>
          <a:noFill/>
          <a:ln/>
        </p:spPr>
      </p:pic>
      <p:sp>
        <p:nvSpPr>
          <p:cNvPr id="7" name="Rectangle 6"/>
          <p:cNvSpPr/>
          <p:nvPr/>
        </p:nvSpPr>
        <p:spPr>
          <a:xfrm>
            <a:off x="915265" y="1228725"/>
            <a:ext cx="6096000" cy="4647426"/>
          </a:xfrm>
          <a:prstGeom prst="rect">
            <a:avLst/>
          </a:prstGeom>
        </p:spPr>
        <p:txBody>
          <a:bodyPr>
            <a:spAutoFit/>
          </a:bodyPr>
          <a:lstStyle/>
          <a:p>
            <a:pPr>
              <a:buFontTx/>
              <a:buNone/>
            </a:pPr>
            <a:r>
              <a:rPr lang="en-GB" sz="3600" dirty="0"/>
              <a:t>Aircraft  Hampden AD896:</a:t>
            </a:r>
          </a:p>
          <a:p>
            <a:pPr>
              <a:buFontTx/>
              <a:buNone/>
            </a:pPr>
            <a:endParaRPr lang="en-GB" sz="3600" dirty="0"/>
          </a:p>
          <a:p>
            <a:pPr>
              <a:buFontTx/>
              <a:buNone/>
            </a:pPr>
            <a:r>
              <a:rPr lang="en-GB" sz="3200" b="1" dirty="0"/>
              <a:t>Tony Pointer</a:t>
            </a:r>
            <a:r>
              <a:rPr lang="en-GB" sz="3200" i="1" dirty="0"/>
              <a:t> (Wireless Operator and Air Gunner), far right with his first crew.</a:t>
            </a:r>
          </a:p>
          <a:p>
            <a:pPr>
              <a:buFontTx/>
              <a:buNone/>
            </a:pPr>
            <a:r>
              <a:rPr lang="en-GB" sz="3200" b="1" dirty="0"/>
              <a:t>Dave Block</a:t>
            </a:r>
            <a:r>
              <a:rPr lang="en-GB" sz="3200" i="1" dirty="0"/>
              <a:t> (pilot),</a:t>
            </a:r>
          </a:p>
          <a:p>
            <a:pPr>
              <a:buFontTx/>
              <a:buNone/>
            </a:pPr>
            <a:r>
              <a:rPr lang="en-GB" sz="3200" b="1" dirty="0"/>
              <a:t>Brian Hugget</a:t>
            </a:r>
            <a:r>
              <a:rPr lang="en-GB" sz="3200" i="1" dirty="0"/>
              <a:t> (navigator), &amp;</a:t>
            </a:r>
          </a:p>
          <a:p>
            <a:pPr>
              <a:buFontTx/>
              <a:buNone/>
            </a:pPr>
            <a:r>
              <a:rPr lang="en-GB" sz="3200" b="1" dirty="0"/>
              <a:t>Jack Cameron</a:t>
            </a:r>
            <a:r>
              <a:rPr lang="en-GB" sz="3200" i="1" dirty="0"/>
              <a:t> (Wireless Operator and Air Gunner),   July 25</a:t>
            </a:r>
            <a:r>
              <a:rPr lang="en-GB" sz="3200" i="1" baseline="30000" dirty="0"/>
              <a:t>th</a:t>
            </a:r>
            <a:r>
              <a:rPr lang="en-GB" sz="3200" i="1" dirty="0"/>
              <a:t> 1941</a:t>
            </a:r>
            <a:endParaRPr lang="en-GB" sz="3200" dirty="0"/>
          </a:p>
        </p:txBody>
      </p:sp>
    </p:spTree>
    <p:extLst>
      <p:ext uri="{BB962C8B-B14F-4D97-AF65-F5344CB8AC3E}">
        <p14:creationId xmlns:p14="http://schemas.microsoft.com/office/powerpoint/2010/main" val="2947015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8A8B-B014-0244-9A7F-52455FBFC456}"/>
              </a:ext>
            </a:extLst>
          </p:cNvPr>
          <p:cNvSpPr>
            <a:spLocks noGrp="1"/>
          </p:cNvSpPr>
          <p:nvPr>
            <p:ph type="title"/>
          </p:nvPr>
        </p:nvSpPr>
        <p:spPr>
          <a:xfrm>
            <a:off x="2449597" y="365125"/>
            <a:ext cx="10515600" cy="1325563"/>
          </a:xfrm>
        </p:spPr>
        <p:txBody>
          <a:bodyPr/>
          <a:lstStyle/>
          <a:p>
            <a:endParaRPr lang="en-US" dirty="0"/>
          </a:p>
        </p:txBody>
      </p:sp>
      <p:pic>
        <p:nvPicPr>
          <p:cNvPr id="6" name="Picture 5">
            <a:extLst>
              <a:ext uri="{FF2B5EF4-FFF2-40B4-BE49-F238E27FC236}">
                <a16:creationId xmlns:a16="http://schemas.microsoft.com/office/drawing/2014/main" id="{C8CF5E72-B4D3-5C46-B188-62A16BE0E1BF}"/>
              </a:ext>
            </a:extLst>
          </p:cNvPr>
          <p:cNvPicPr>
            <a:picLocks noChangeAspect="1"/>
          </p:cNvPicPr>
          <p:nvPr/>
        </p:nvPicPr>
        <p:blipFill>
          <a:blip r:embed="rId2"/>
          <a:stretch>
            <a:fillRect/>
          </a:stretch>
        </p:blipFill>
        <p:spPr>
          <a:xfrm>
            <a:off x="-3111611" y="-1377407"/>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4" name="Content Placeholder 3">
            <a:extLst>
              <a:ext uri="{FF2B5EF4-FFF2-40B4-BE49-F238E27FC236}">
                <a16:creationId xmlns:a16="http://schemas.microsoft.com/office/drawing/2014/main" id="{075CE791-A259-2745-BEBB-651043B30C7A}"/>
              </a:ext>
            </a:extLst>
          </p:cNvPr>
          <p:cNvSpPr>
            <a:spLocks noGrp="1"/>
          </p:cNvSpPr>
          <p:nvPr>
            <p:ph idx="1"/>
          </p:nvPr>
        </p:nvSpPr>
        <p:spPr>
          <a:xfrm>
            <a:off x="7265045" y="791278"/>
            <a:ext cx="4652058" cy="1325563"/>
          </a:xfrm>
        </p:spPr>
        <p:txBody>
          <a:bodyPr>
            <a:normAutofit/>
          </a:bodyPr>
          <a:lstStyle/>
          <a:p>
            <a:pPr marL="0" indent="0">
              <a:buNone/>
            </a:pPr>
            <a:endParaRPr lang="en-US" sz="4400" i="1" dirty="0"/>
          </a:p>
        </p:txBody>
      </p:sp>
      <p:pic>
        <p:nvPicPr>
          <p:cNvPr id="5" name="Picture 7" descr="p63"/>
          <p:cNvPicPr>
            <a:picLocks noChangeAspect="1" noChangeArrowheads="1"/>
          </p:cNvPicPr>
          <p:nvPr/>
        </p:nvPicPr>
        <p:blipFill>
          <a:blip r:embed="rId3"/>
          <a:srcRect/>
          <a:stretch>
            <a:fillRect/>
          </a:stretch>
        </p:blipFill>
        <p:spPr>
          <a:xfrm>
            <a:off x="179388" y="188913"/>
            <a:ext cx="4395787" cy="6480175"/>
          </a:xfrm>
          <a:prstGeom prst="rect">
            <a:avLst/>
          </a:prstGeom>
          <a:noFill/>
          <a:ln/>
        </p:spPr>
      </p:pic>
      <p:sp>
        <p:nvSpPr>
          <p:cNvPr id="7" name="Rectangle 6"/>
          <p:cNvSpPr/>
          <p:nvPr/>
        </p:nvSpPr>
        <p:spPr>
          <a:xfrm>
            <a:off x="6741754" y="2890391"/>
            <a:ext cx="3705502" cy="1938992"/>
          </a:xfrm>
          <a:prstGeom prst="rect">
            <a:avLst/>
          </a:prstGeom>
        </p:spPr>
        <p:txBody>
          <a:bodyPr wrap="none">
            <a:spAutoFit/>
          </a:bodyPr>
          <a:lstStyle/>
          <a:p>
            <a:r>
              <a:rPr lang="en-GB" sz="4000" b="1" dirty="0"/>
              <a:t>Sergeant Hamer,</a:t>
            </a:r>
          </a:p>
          <a:p>
            <a:r>
              <a:rPr lang="en-GB" sz="4000" b="1" dirty="0"/>
              <a:t>Tubby’s </a:t>
            </a:r>
            <a:r>
              <a:rPr lang="en-GB" sz="4000" dirty="0"/>
              <a:t>pilot on </a:t>
            </a:r>
          </a:p>
          <a:p>
            <a:r>
              <a:rPr lang="en-GB" sz="4000" dirty="0"/>
              <a:t>the Huls raid.</a:t>
            </a:r>
          </a:p>
        </p:txBody>
      </p:sp>
    </p:spTree>
    <p:extLst>
      <p:ext uri="{BB962C8B-B14F-4D97-AF65-F5344CB8AC3E}">
        <p14:creationId xmlns:p14="http://schemas.microsoft.com/office/powerpoint/2010/main" val="220797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F5092C-1450-8D4F-90BC-5C07AE050C41}"/>
              </a:ext>
            </a:extLst>
          </p:cNvPr>
          <p:cNvPicPr>
            <a:picLocks noChangeAspect="1"/>
          </p:cNvPicPr>
          <p:nvPr/>
        </p:nvPicPr>
        <p:blipFill>
          <a:blip r:embed="rId2"/>
          <a:stretch>
            <a:fillRect/>
          </a:stretch>
        </p:blipFill>
        <p:spPr>
          <a:xfrm>
            <a:off x="-3730683" y="-1377407"/>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7" name="TextBox 6">
            <a:extLst>
              <a:ext uri="{FF2B5EF4-FFF2-40B4-BE49-F238E27FC236}">
                <a16:creationId xmlns:a16="http://schemas.microsoft.com/office/drawing/2014/main" id="{FE9A2ACF-EDB1-4640-AFC9-45A35BE609CF}"/>
              </a:ext>
            </a:extLst>
          </p:cNvPr>
          <p:cNvSpPr txBox="1"/>
          <p:nvPr/>
        </p:nvSpPr>
        <p:spPr>
          <a:xfrm>
            <a:off x="8473440" y="681037"/>
            <a:ext cx="3459935" cy="584775"/>
          </a:xfrm>
          <a:prstGeom prst="rect">
            <a:avLst/>
          </a:prstGeom>
          <a:noFill/>
        </p:spPr>
        <p:txBody>
          <a:bodyPr wrap="square" rtlCol="0">
            <a:spAutoFit/>
          </a:bodyPr>
          <a:lstStyle/>
          <a:p>
            <a:endParaRPr lang="en-US" sz="3200" i="1" dirty="0"/>
          </a:p>
        </p:txBody>
      </p:sp>
      <p:pic>
        <p:nvPicPr>
          <p:cNvPr id="11" name="Content Placeholder 10" descr="A black and white photo of a person&#10;&#10;Description automatically generated">
            <a:extLst>
              <a:ext uri="{FF2B5EF4-FFF2-40B4-BE49-F238E27FC236}">
                <a16:creationId xmlns:a16="http://schemas.microsoft.com/office/drawing/2014/main" id="{B8CB56EB-CA65-7B41-87F4-A2E20B564D52}"/>
              </a:ext>
            </a:extLst>
          </p:cNvPr>
          <p:cNvPicPr>
            <a:picLocks noGrp="1" noChangeAspect="1"/>
          </p:cNvPicPr>
          <p:nvPr>
            <p:ph sz="half" idx="1"/>
          </p:nvPr>
        </p:nvPicPr>
        <p:blipFill>
          <a:blip r:embed="rId3"/>
          <a:stretch>
            <a:fillRect/>
          </a:stretch>
        </p:blipFill>
        <p:spPr>
          <a:xfrm>
            <a:off x="138136" y="-549132"/>
            <a:ext cx="11572748" cy="7956264"/>
          </a:xfrm>
        </p:spPr>
      </p:pic>
      <p:sp>
        <p:nvSpPr>
          <p:cNvPr id="9" name="Content Placeholder 8">
            <a:extLst>
              <a:ext uri="{FF2B5EF4-FFF2-40B4-BE49-F238E27FC236}">
                <a16:creationId xmlns:a16="http://schemas.microsoft.com/office/drawing/2014/main" id="{AC477085-E181-DA4D-92A1-351DF001C73B}"/>
              </a:ext>
            </a:extLst>
          </p:cNvPr>
          <p:cNvSpPr>
            <a:spLocks noGrp="1"/>
          </p:cNvSpPr>
          <p:nvPr>
            <p:ph sz="half" idx="2"/>
          </p:nvPr>
        </p:nvSpPr>
        <p:spPr/>
        <p:txBody>
          <a:bodyPr/>
          <a:lstStyle/>
          <a:p>
            <a:endParaRPr lang="en-US" dirty="0"/>
          </a:p>
        </p:txBody>
      </p:sp>
    </p:spTree>
    <p:extLst>
      <p:ext uri="{BB962C8B-B14F-4D97-AF65-F5344CB8AC3E}">
        <p14:creationId xmlns:p14="http://schemas.microsoft.com/office/powerpoint/2010/main" val="18695902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8A8B-B014-0244-9A7F-52455FBFC456}"/>
              </a:ext>
            </a:extLst>
          </p:cNvPr>
          <p:cNvSpPr>
            <a:spLocks noGrp="1"/>
          </p:cNvSpPr>
          <p:nvPr>
            <p:ph type="title"/>
          </p:nvPr>
        </p:nvSpPr>
        <p:spPr>
          <a:xfrm>
            <a:off x="2449597" y="365125"/>
            <a:ext cx="10515600" cy="1325563"/>
          </a:xfrm>
        </p:spPr>
        <p:txBody>
          <a:bodyPr/>
          <a:lstStyle/>
          <a:p>
            <a:endParaRPr lang="en-US" dirty="0"/>
          </a:p>
        </p:txBody>
      </p:sp>
      <p:pic>
        <p:nvPicPr>
          <p:cNvPr id="6" name="Picture 5">
            <a:extLst>
              <a:ext uri="{FF2B5EF4-FFF2-40B4-BE49-F238E27FC236}">
                <a16:creationId xmlns:a16="http://schemas.microsoft.com/office/drawing/2014/main" id="{C8CF5E72-B4D3-5C46-B188-62A16BE0E1BF}"/>
              </a:ext>
            </a:extLst>
          </p:cNvPr>
          <p:cNvPicPr>
            <a:picLocks noChangeAspect="1"/>
          </p:cNvPicPr>
          <p:nvPr/>
        </p:nvPicPr>
        <p:blipFill>
          <a:blip r:embed="rId2"/>
          <a:stretch>
            <a:fillRect/>
          </a:stretch>
        </p:blipFill>
        <p:spPr>
          <a:xfrm>
            <a:off x="-3339900" y="-1395966"/>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4" name="Content Placeholder 3">
            <a:extLst>
              <a:ext uri="{FF2B5EF4-FFF2-40B4-BE49-F238E27FC236}">
                <a16:creationId xmlns:a16="http://schemas.microsoft.com/office/drawing/2014/main" id="{075CE791-A259-2745-BEBB-651043B30C7A}"/>
              </a:ext>
            </a:extLst>
          </p:cNvPr>
          <p:cNvSpPr>
            <a:spLocks noGrp="1"/>
          </p:cNvSpPr>
          <p:nvPr>
            <p:ph idx="1"/>
          </p:nvPr>
        </p:nvSpPr>
        <p:spPr>
          <a:xfrm>
            <a:off x="7265045" y="791278"/>
            <a:ext cx="4652058" cy="1325563"/>
          </a:xfrm>
        </p:spPr>
        <p:txBody>
          <a:bodyPr>
            <a:normAutofit/>
          </a:bodyPr>
          <a:lstStyle/>
          <a:p>
            <a:pPr marL="0" indent="0">
              <a:buNone/>
            </a:pPr>
            <a:endParaRPr lang="en-US" sz="4400" i="1" dirty="0"/>
          </a:p>
        </p:txBody>
      </p:sp>
      <p:pic>
        <p:nvPicPr>
          <p:cNvPr id="5" name="Picture 7" descr="p63"/>
          <p:cNvPicPr>
            <a:picLocks noChangeAspect="1" noChangeArrowheads="1"/>
          </p:cNvPicPr>
          <p:nvPr/>
        </p:nvPicPr>
        <p:blipFill>
          <a:blip r:embed="rId3"/>
          <a:srcRect/>
          <a:stretch>
            <a:fillRect/>
          </a:stretch>
        </p:blipFill>
        <p:spPr>
          <a:xfrm>
            <a:off x="5667771" y="0"/>
            <a:ext cx="6524230" cy="6858000"/>
          </a:xfrm>
          <a:prstGeom prst="rect">
            <a:avLst/>
          </a:prstGeom>
          <a:noFill/>
          <a:ln/>
        </p:spPr>
      </p:pic>
      <p:sp>
        <p:nvSpPr>
          <p:cNvPr id="7" name="Rectangle 6"/>
          <p:cNvSpPr/>
          <p:nvPr/>
        </p:nvSpPr>
        <p:spPr>
          <a:xfrm>
            <a:off x="485775" y="1690687"/>
            <a:ext cx="4543426" cy="2554545"/>
          </a:xfrm>
          <a:prstGeom prst="rect">
            <a:avLst/>
          </a:prstGeom>
        </p:spPr>
        <p:txBody>
          <a:bodyPr wrap="square">
            <a:spAutoFit/>
          </a:bodyPr>
          <a:lstStyle/>
          <a:p>
            <a:r>
              <a:rPr lang="en-GB" sz="3200" i="1" dirty="0"/>
              <a:t>Huls synthetic oil plant, photographed from </a:t>
            </a:r>
            <a:r>
              <a:rPr lang="en-GB" sz="3200" b="1" dirty="0"/>
              <a:t>Tubby’s</a:t>
            </a:r>
            <a:r>
              <a:rPr lang="en-GB" sz="3200" i="1" dirty="0"/>
              <a:t> aircraft following direct hits, made on the December 28</a:t>
            </a:r>
            <a:r>
              <a:rPr lang="en-GB" sz="3200" i="1" baseline="30000" dirty="0"/>
              <a:t>th</a:t>
            </a:r>
            <a:r>
              <a:rPr lang="en-GB" sz="3200" i="1" dirty="0"/>
              <a:t> 1941.</a:t>
            </a:r>
            <a:endParaRPr lang="en-GB" sz="3200" dirty="0"/>
          </a:p>
        </p:txBody>
      </p:sp>
    </p:spTree>
    <p:extLst>
      <p:ext uri="{BB962C8B-B14F-4D97-AF65-F5344CB8AC3E}">
        <p14:creationId xmlns:p14="http://schemas.microsoft.com/office/powerpoint/2010/main" val="2629154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8A8B-B014-0244-9A7F-52455FBFC456}"/>
              </a:ext>
            </a:extLst>
          </p:cNvPr>
          <p:cNvSpPr>
            <a:spLocks noGrp="1"/>
          </p:cNvSpPr>
          <p:nvPr>
            <p:ph type="title"/>
          </p:nvPr>
        </p:nvSpPr>
        <p:spPr>
          <a:xfrm>
            <a:off x="2449597" y="365125"/>
            <a:ext cx="10515600" cy="1325563"/>
          </a:xfrm>
        </p:spPr>
        <p:txBody>
          <a:bodyPr/>
          <a:lstStyle/>
          <a:p>
            <a:endParaRPr lang="en-US" dirty="0"/>
          </a:p>
        </p:txBody>
      </p:sp>
      <p:pic>
        <p:nvPicPr>
          <p:cNvPr id="6" name="Picture 5">
            <a:extLst>
              <a:ext uri="{FF2B5EF4-FFF2-40B4-BE49-F238E27FC236}">
                <a16:creationId xmlns:a16="http://schemas.microsoft.com/office/drawing/2014/main" id="{C8CF5E72-B4D3-5C46-B188-62A16BE0E1BF}"/>
              </a:ext>
            </a:extLst>
          </p:cNvPr>
          <p:cNvPicPr>
            <a:picLocks noChangeAspect="1"/>
          </p:cNvPicPr>
          <p:nvPr/>
        </p:nvPicPr>
        <p:blipFill>
          <a:blip r:embed="rId2"/>
          <a:stretch>
            <a:fillRect/>
          </a:stretch>
        </p:blipFill>
        <p:spPr>
          <a:xfrm>
            <a:off x="-3017682" y="-1313046"/>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4" name="Content Placeholder 3">
            <a:extLst>
              <a:ext uri="{FF2B5EF4-FFF2-40B4-BE49-F238E27FC236}">
                <a16:creationId xmlns:a16="http://schemas.microsoft.com/office/drawing/2014/main" id="{075CE791-A259-2745-BEBB-651043B30C7A}"/>
              </a:ext>
            </a:extLst>
          </p:cNvPr>
          <p:cNvSpPr>
            <a:spLocks noGrp="1"/>
          </p:cNvSpPr>
          <p:nvPr>
            <p:ph idx="1"/>
          </p:nvPr>
        </p:nvSpPr>
        <p:spPr>
          <a:xfrm>
            <a:off x="7265045" y="791278"/>
            <a:ext cx="4652058" cy="1325563"/>
          </a:xfrm>
        </p:spPr>
        <p:txBody>
          <a:bodyPr>
            <a:normAutofit/>
          </a:bodyPr>
          <a:lstStyle/>
          <a:p>
            <a:pPr marL="0" indent="0">
              <a:buNone/>
            </a:pPr>
            <a:endParaRPr lang="en-US" sz="4400" i="1" dirty="0"/>
          </a:p>
        </p:txBody>
      </p:sp>
      <p:pic>
        <p:nvPicPr>
          <p:cNvPr id="8" name="Picture 9" descr="p87">
            <a:extLst>
              <a:ext uri="{FF2B5EF4-FFF2-40B4-BE49-F238E27FC236}">
                <a16:creationId xmlns:a16="http://schemas.microsoft.com/office/drawing/2014/main" id="{C9029CF2-DD30-9C43-A5AF-29D85CC48D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066360" y="65791"/>
            <a:ext cx="4074358" cy="571357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10" descr="p87a">
            <a:extLst>
              <a:ext uri="{FF2B5EF4-FFF2-40B4-BE49-F238E27FC236}">
                <a16:creationId xmlns:a16="http://schemas.microsoft.com/office/drawing/2014/main" id="{6B4EE01D-52F4-9340-A1C3-A688A88E83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265044" y="0"/>
            <a:ext cx="3957789" cy="577936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ectangle 4">
            <a:extLst>
              <a:ext uri="{FF2B5EF4-FFF2-40B4-BE49-F238E27FC236}">
                <a16:creationId xmlns:a16="http://schemas.microsoft.com/office/drawing/2014/main" id="{D1C7315B-3EDB-464C-AB15-688EAC495D8F}"/>
              </a:ext>
            </a:extLst>
          </p:cNvPr>
          <p:cNvSpPr txBox="1">
            <a:spLocks noChangeArrowheads="1"/>
          </p:cNvSpPr>
          <p:nvPr/>
        </p:nvSpPr>
        <p:spPr>
          <a:xfrm>
            <a:off x="1066360" y="5779361"/>
            <a:ext cx="465205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a:latin typeface="+mn-lt"/>
              </a:rPr>
              <a:t>Tubby</a:t>
            </a:r>
            <a:r>
              <a:rPr lang="en-GB" altLang="en-US" sz="3200" i="1" dirty="0"/>
              <a:t>, </a:t>
            </a:r>
            <a:r>
              <a:rPr lang="en-GB" altLang="en-US" sz="3200" i="1" dirty="0">
                <a:latin typeface="+mn-lt"/>
              </a:rPr>
              <a:t>end of first tour; April 1942</a:t>
            </a:r>
            <a:r>
              <a:rPr lang="en-GB" altLang="en-US" sz="3600" i="1" dirty="0">
                <a:latin typeface="+mn-lt"/>
              </a:rPr>
              <a:t>.</a:t>
            </a:r>
            <a:endParaRPr lang="en-US" altLang="en-US" sz="3600" i="1" dirty="0">
              <a:latin typeface="+mn-lt"/>
            </a:endParaRPr>
          </a:p>
        </p:txBody>
      </p:sp>
      <p:sp>
        <p:nvSpPr>
          <p:cNvPr id="11" name="Text Box 12">
            <a:extLst>
              <a:ext uri="{FF2B5EF4-FFF2-40B4-BE49-F238E27FC236}">
                <a16:creationId xmlns:a16="http://schemas.microsoft.com/office/drawing/2014/main" id="{CF7CE22F-E06A-FE46-94DE-AF933622749F}"/>
              </a:ext>
            </a:extLst>
          </p:cNvPr>
          <p:cNvSpPr txBox="1">
            <a:spLocks noChangeArrowheads="1"/>
          </p:cNvSpPr>
          <p:nvPr/>
        </p:nvSpPr>
        <p:spPr bwMode="auto">
          <a:xfrm>
            <a:off x="7259804" y="5779361"/>
            <a:ext cx="465205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3200" b="1" i="0" dirty="0"/>
              <a:t>Sgt Terry Freeman</a:t>
            </a:r>
            <a:r>
              <a:rPr lang="en-GB" altLang="en-US" sz="3200" dirty="0"/>
              <a:t>, </a:t>
            </a:r>
            <a:r>
              <a:rPr lang="en-GB" altLang="en-US" sz="3200" i="1" dirty="0"/>
              <a:t>end of tour; April 1942.</a:t>
            </a:r>
            <a:endParaRPr lang="en-US" altLang="en-US" sz="3200" i="1" dirty="0"/>
          </a:p>
        </p:txBody>
      </p:sp>
    </p:spTree>
    <p:extLst>
      <p:ext uri="{BB962C8B-B14F-4D97-AF65-F5344CB8AC3E}">
        <p14:creationId xmlns:p14="http://schemas.microsoft.com/office/powerpoint/2010/main" val="4201714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8A8B-B014-0244-9A7F-52455FBFC456}"/>
              </a:ext>
            </a:extLst>
          </p:cNvPr>
          <p:cNvSpPr>
            <a:spLocks noGrp="1"/>
          </p:cNvSpPr>
          <p:nvPr>
            <p:ph type="title"/>
          </p:nvPr>
        </p:nvSpPr>
        <p:spPr>
          <a:xfrm>
            <a:off x="2449597" y="365125"/>
            <a:ext cx="10515600" cy="1325563"/>
          </a:xfrm>
        </p:spPr>
        <p:txBody>
          <a:bodyPr/>
          <a:lstStyle/>
          <a:p>
            <a:endParaRPr lang="en-US" dirty="0"/>
          </a:p>
        </p:txBody>
      </p:sp>
      <p:pic>
        <p:nvPicPr>
          <p:cNvPr id="6" name="Picture 5">
            <a:extLst>
              <a:ext uri="{FF2B5EF4-FFF2-40B4-BE49-F238E27FC236}">
                <a16:creationId xmlns:a16="http://schemas.microsoft.com/office/drawing/2014/main" id="{C8CF5E72-B4D3-5C46-B188-62A16BE0E1BF}"/>
              </a:ext>
            </a:extLst>
          </p:cNvPr>
          <p:cNvPicPr>
            <a:picLocks noChangeAspect="1"/>
          </p:cNvPicPr>
          <p:nvPr/>
        </p:nvPicPr>
        <p:blipFill>
          <a:blip r:embed="rId2"/>
          <a:stretch>
            <a:fillRect/>
          </a:stretch>
        </p:blipFill>
        <p:spPr>
          <a:xfrm>
            <a:off x="-3213306" y="-1312822"/>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4" name="Content Placeholder 3">
            <a:extLst>
              <a:ext uri="{FF2B5EF4-FFF2-40B4-BE49-F238E27FC236}">
                <a16:creationId xmlns:a16="http://schemas.microsoft.com/office/drawing/2014/main" id="{075CE791-A259-2745-BEBB-651043B30C7A}"/>
              </a:ext>
            </a:extLst>
          </p:cNvPr>
          <p:cNvSpPr>
            <a:spLocks noGrp="1"/>
          </p:cNvSpPr>
          <p:nvPr>
            <p:ph idx="1"/>
          </p:nvPr>
        </p:nvSpPr>
        <p:spPr>
          <a:xfrm>
            <a:off x="7265045" y="791278"/>
            <a:ext cx="4652058" cy="1325563"/>
          </a:xfrm>
        </p:spPr>
        <p:txBody>
          <a:bodyPr>
            <a:normAutofit/>
          </a:bodyPr>
          <a:lstStyle/>
          <a:p>
            <a:pPr marL="0" indent="0">
              <a:buNone/>
            </a:pPr>
            <a:endParaRPr lang="en-US" sz="4400" i="1" dirty="0"/>
          </a:p>
        </p:txBody>
      </p:sp>
      <p:pic>
        <p:nvPicPr>
          <p:cNvPr id="5" name="Picture 4" descr="29&amp;30 6 feb 42">
            <a:extLst>
              <a:ext uri="{FF2B5EF4-FFF2-40B4-BE49-F238E27FC236}">
                <a16:creationId xmlns:a16="http://schemas.microsoft.com/office/drawing/2014/main" id="{39A2A6CB-3EC6-D84C-8372-D73F45CC56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4951" y="75697"/>
            <a:ext cx="9144000" cy="6846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422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8A8B-B014-0244-9A7F-52455FBFC456}"/>
              </a:ext>
            </a:extLst>
          </p:cNvPr>
          <p:cNvSpPr>
            <a:spLocks noGrp="1"/>
          </p:cNvSpPr>
          <p:nvPr>
            <p:ph type="title"/>
          </p:nvPr>
        </p:nvSpPr>
        <p:spPr>
          <a:xfrm>
            <a:off x="2449597" y="365125"/>
            <a:ext cx="10515600" cy="1325563"/>
          </a:xfrm>
        </p:spPr>
        <p:txBody>
          <a:bodyPr/>
          <a:lstStyle/>
          <a:p>
            <a:endParaRPr lang="en-US" dirty="0"/>
          </a:p>
        </p:txBody>
      </p:sp>
      <p:pic>
        <p:nvPicPr>
          <p:cNvPr id="6" name="Picture 5">
            <a:extLst>
              <a:ext uri="{FF2B5EF4-FFF2-40B4-BE49-F238E27FC236}">
                <a16:creationId xmlns:a16="http://schemas.microsoft.com/office/drawing/2014/main" id="{C8CF5E72-B4D3-5C46-B188-62A16BE0E1BF}"/>
              </a:ext>
            </a:extLst>
          </p:cNvPr>
          <p:cNvPicPr>
            <a:picLocks noChangeAspect="1"/>
          </p:cNvPicPr>
          <p:nvPr/>
        </p:nvPicPr>
        <p:blipFill>
          <a:blip r:embed="rId2"/>
          <a:stretch>
            <a:fillRect/>
          </a:stretch>
        </p:blipFill>
        <p:spPr>
          <a:xfrm>
            <a:off x="-2985474" y="-1742532"/>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4" name="Content Placeholder 3">
            <a:extLst>
              <a:ext uri="{FF2B5EF4-FFF2-40B4-BE49-F238E27FC236}">
                <a16:creationId xmlns:a16="http://schemas.microsoft.com/office/drawing/2014/main" id="{075CE791-A259-2745-BEBB-651043B30C7A}"/>
              </a:ext>
            </a:extLst>
          </p:cNvPr>
          <p:cNvSpPr>
            <a:spLocks noGrp="1"/>
          </p:cNvSpPr>
          <p:nvPr>
            <p:ph idx="1"/>
          </p:nvPr>
        </p:nvSpPr>
        <p:spPr>
          <a:xfrm>
            <a:off x="7265045" y="791278"/>
            <a:ext cx="4652058" cy="1325563"/>
          </a:xfrm>
        </p:spPr>
        <p:txBody>
          <a:bodyPr>
            <a:normAutofit/>
          </a:bodyPr>
          <a:lstStyle/>
          <a:p>
            <a:pPr marL="0" indent="0">
              <a:buNone/>
            </a:pPr>
            <a:endParaRPr lang="en-US" sz="4400" i="1" dirty="0"/>
          </a:p>
        </p:txBody>
      </p:sp>
      <p:pic>
        <p:nvPicPr>
          <p:cNvPr id="5" name="Picture 13" descr="p68">
            <a:extLst>
              <a:ext uri="{FF2B5EF4-FFF2-40B4-BE49-F238E27FC236}">
                <a16:creationId xmlns:a16="http://schemas.microsoft.com/office/drawing/2014/main" id="{BA127318-3AAE-F441-9160-362DB6D0EF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23850" y="549275"/>
            <a:ext cx="2524125" cy="35274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14" descr="p68a">
            <a:extLst>
              <a:ext uri="{FF2B5EF4-FFF2-40B4-BE49-F238E27FC236}">
                <a16:creationId xmlns:a16="http://schemas.microsoft.com/office/drawing/2014/main" id="{4C8B2BB8-B7FA-E249-8A29-D07976DFF8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441625" y="549275"/>
            <a:ext cx="2381250" cy="35274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15" descr="p68b">
            <a:extLst>
              <a:ext uri="{FF2B5EF4-FFF2-40B4-BE49-F238E27FC236}">
                <a16:creationId xmlns:a16="http://schemas.microsoft.com/office/drawing/2014/main" id="{7E361357-9DE0-2043-A2C2-8A3A6F5161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8761955" y="549275"/>
            <a:ext cx="2406650" cy="35274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8">
            <a:extLst>
              <a:ext uri="{FF2B5EF4-FFF2-40B4-BE49-F238E27FC236}">
                <a16:creationId xmlns:a16="http://schemas.microsoft.com/office/drawing/2014/main" id="{842AE21A-8EE2-3C4F-8048-7C3D5D347B30}"/>
              </a:ext>
            </a:extLst>
          </p:cNvPr>
          <p:cNvSpPr txBox="1">
            <a:spLocks noChangeArrowheads="1"/>
          </p:cNvSpPr>
          <p:nvPr/>
        </p:nvSpPr>
        <p:spPr>
          <a:xfrm>
            <a:off x="395288" y="4941888"/>
            <a:ext cx="2724984"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a:latin typeface="+mn-lt"/>
              </a:rPr>
              <a:t>Sgt Ken Bush </a:t>
            </a:r>
            <a:r>
              <a:rPr lang="en-GB" altLang="en-US" sz="3200" i="1" dirty="0">
                <a:latin typeface="+mn-lt"/>
              </a:rPr>
              <a:t>killed 1944</a:t>
            </a:r>
            <a:r>
              <a:rPr lang="en-GB" altLang="en-US" sz="3600" i="1" dirty="0"/>
              <a:t>.</a:t>
            </a:r>
            <a:endParaRPr lang="en-US" altLang="en-US" sz="3600" i="1" dirty="0"/>
          </a:p>
        </p:txBody>
      </p:sp>
      <p:sp>
        <p:nvSpPr>
          <p:cNvPr id="10" name="Text Box 18">
            <a:extLst>
              <a:ext uri="{FF2B5EF4-FFF2-40B4-BE49-F238E27FC236}">
                <a16:creationId xmlns:a16="http://schemas.microsoft.com/office/drawing/2014/main" id="{39925C5E-25AD-034D-8F21-C6D29F8FDCCD}"/>
              </a:ext>
            </a:extLst>
          </p:cNvPr>
          <p:cNvSpPr txBox="1">
            <a:spLocks noChangeArrowheads="1"/>
          </p:cNvSpPr>
          <p:nvPr/>
        </p:nvSpPr>
        <p:spPr bwMode="auto">
          <a:xfrm>
            <a:off x="4667519" y="5026652"/>
            <a:ext cx="25975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3200" b="1" i="0" dirty="0"/>
              <a:t>Tubby</a:t>
            </a:r>
            <a:r>
              <a:rPr lang="en-GB" altLang="en-US" sz="3200" i="0" dirty="0"/>
              <a:t>, 1941</a:t>
            </a:r>
            <a:endParaRPr lang="en-US" altLang="en-US" sz="3200" i="0" dirty="0"/>
          </a:p>
        </p:txBody>
      </p:sp>
      <p:sp>
        <p:nvSpPr>
          <p:cNvPr id="11" name="Text Box 17">
            <a:extLst>
              <a:ext uri="{FF2B5EF4-FFF2-40B4-BE49-F238E27FC236}">
                <a16:creationId xmlns:a16="http://schemas.microsoft.com/office/drawing/2014/main" id="{D2C763C0-C1FA-0248-BCDA-FB4AE760E059}"/>
              </a:ext>
            </a:extLst>
          </p:cNvPr>
          <p:cNvSpPr txBox="1">
            <a:spLocks noChangeArrowheads="1"/>
          </p:cNvSpPr>
          <p:nvPr/>
        </p:nvSpPr>
        <p:spPr bwMode="auto">
          <a:xfrm>
            <a:off x="8261023" y="4933211"/>
            <a:ext cx="393097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3200" b="1" i="0" dirty="0"/>
              <a:t>Sgt Terry Freeman</a:t>
            </a:r>
            <a:r>
              <a:rPr lang="en-GB" altLang="en-US" sz="3200" i="0" dirty="0"/>
              <a:t> (Tubby’s pilot</a:t>
            </a:r>
            <a:r>
              <a:rPr lang="en-GB" altLang="en-US" sz="3200" dirty="0"/>
              <a:t>) 1942</a:t>
            </a:r>
            <a:endParaRPr lang="en-US" altLang="en-US" sz="3200" dirty="0"/>
          </a:p>
        </p:txBody>
      </p:sp>
    </p:spTree>
    <p:extLst>
      <p:ext uri="{BB962C8B-B14F-4D97-AF65-F5344CB8AC3E}">
        <p14:creationId xmlns:p14="http://schemas.microsoft.com/office/powerpoint/2010/main" val="3155422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F5092C-1450-8D4F-90BC-5C07AE050C41}"/>
              </a:ext>
            </a:extLst>
          </p:cNvPr>
          <p:cNvPicPr>
            <a:picLocks noChangeAspect="1"/>
          </p:cNvPicPr>
          <p:nvPr/>
        </p:nvPicPr>
        <p:blipFill>
          <a:blip r:embed="rId2"/>
          <a:stretch>
            <a:fillRect/>
          </a:stretch>
        </p:blipFill>
        <p:spPr>
          <a:xfrm>
            <a:off x="-3090930" y="-1377407"/>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6" name="Content Placeholder 5" descr="A close up of a newspaper&#10;&#10;Description automatically generated">
            <a:extLst>
              <a:ext uri="{FF2B5EF4-FFF2-40B4-BE49-F238E27FC236}">
                <a16:creationId xmlns:a16="http://schemas.microsoft.com/office/drawing/2014/main" id="{9FB4DA05-4549-A945-AC10-5E05457281C5}"/>
              </a:ext>
            </a:extLst>
          </p:cNvPr>
          <p:cNvPicPr>
            <a:picLocks noGrp="1" noChangeAspect="1"/>
          </p:cNvPicPr>
          <p:nvPr>
            <p:ph sz="half" idx="1"/>
          </p:nvPr>
        </p:nvPicPr>
        <p:blipFill>
          <a:blip r:embed="rId3"/>
          <a:stretch>
            <a:fillRect/>
          </a:stretch>
        </p:blipFill>
        <p:spPr>
          <a:xfrm>
            <a:off x="440873" y="329172"/>
            <a:ext cx="5016952" cy="6199656"/>
          </a:xfrm>
        </p:spPr>
      </p:pic>
      <p:sp>
        <p:nvSpPr>
          <p:cNvPr id="3" name="Content Placeholder 2">
            <a:extLst>
              <a:ext uri="{FF2B5EF4-FFF2-40B4-BE49-F238E27FC236}">
                <a16:creationId xmlns:a16="http://schemas.microsoft.com/office/drawing/2014/main" id="{A0A10D0B-D98C-5E41-BB7D-A500FCF42668}"/>
              </a:ext>
            </a:extLst>
          </p:cNvPr>
          <p:cNvSpPr>
            <a:spLocks noGrp="1"/>
          </p:cNvSpPr>
          <p:nvPr>
            <p:ph sz="half" idx="2"/>
          </p:nvPr>
        </p:nvSpPr>
        <p:spPr/>
        <p:txBody>
          <a:bodyPr/>
          <a:lstStyle/>
          <a:p>
            <a:pPr marL="0" indent="0">
              <a:buNone/>
            </a:pPr>
            <a:r>
              <a:rPr lang="en-US" dirty="0"/>
              <a:t>Propaganda leaflet dropped to German civilians showing the amount of allied bombs being dropped on Germany in comparison to those being dropped by the Nazis on the allies. </a:t>
            </a:r>
          </a:p>
        </p:txBody>
      </p:sp>
    </p:spTree>
    <p:extLst>
      <p:ext uri="{BB962C8B-B14F-4D97-AF65-F5344CB8AC3E}">
        <p14:creationId xmlns:p14="http://schemas.microsoft.com/office/powerpoint/2010/main" val="29430416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F5092C-1450-8D4F-90BC-5C07AE050C41}"/>
              </a:ext>
            </a:extLst>
          </p:cNvPr>
          <p:cNvPicPr>
            <a:picLocks noChangeAspect="1"/>
          </p:cNvPicPr>
          <p:nvPr/>
        </p:nvPicPr>
        <p:blipFill>
          <a:blip r:embed="rId2"/>
          <a:stretch>
            <a:fillRect/>
          </a:stretch>
        </p:blipFill>
        <p:spPr>
          <a:xfrm>
            <a:off x="-3094592" y="-1377407"/>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6" name="Content Placeholder 5" descr="A vintage photo of a plane&#10;&#10;Description automatically generated">
            <a:extLst>
              <a:ext uri="{FF2B5EF4-FFF2-40B4-BE49-F238E27FC236}">
                <a16:creationId xmlns:a16="http://schemas.microsoft.com/office/drawing/2014/main" id="{E035E07D-BA33-AA4B-AA83-58293BA54DD6}"/>
              </a:ext>
            </a:extLst>
          </p:cNvPr>
          <p:cNvPicPr>
            <a:picLocks noGrp="1" noChangeAspect="1"/>
          </p:cNvPicPr>
          <p:nvPr>
            <p:ph sz="half" idx="1"/>
          </p:nvPr>
        </p:nvPicPr>
        <p:blipFill>
          <a:blip r:embed="rId3"/>
          <a:stretch>
            <a:fillRect/>
          </a:stretch>
        </p:blipFill>
        <p:spPr>
          <a:xfrm>
            <a:off x="838201" y="962683"/>
            <a:ext cx="6140448" cy="5256415"/>
          </a:xfrm>
        </p:spPr>
      </p:pic>
      <p:sp>
        <p:nvSpPr>
          <p:cNvPr id="3" name="Content Placeholder 2">
            <a:extLst>
              <a:ext uri="{FF2B5EF4-FFF2-40B4-BE49-F238E27FC236}">
                <a16:creationId xmlns:a16="http://schemas.microsoft.com/office/drawing/2014/main" id="{A0A10D0B-D98C-5E41-BB7D-A500FCF42668}"/>
              </a:ext>
            </a:extLst>
          </p:cNvPr>
          <p:cNvSpPr>
            <a:spLocks noGrp="1"/>
          </p:cNvSpPr>
          <p:nvPr>
            <p:ph sz="half" idx="2"/>
          </p:nvPr>
        </p:nvSpPr>
        <p:spPr>
          <a:xfrm>
            <a:off x="7347857" y="2113008"/>
            <a:ext cx="5181600" cy="4351338"/>
          </a:xfrm>
        </p:spPr>
        <p:txBody>
          <a:bodyPr>
            <a:normAutofit/>
          </a:bodyPr>
          <a:lstStyle/>
          <a:p>
            <a:pPr marL="0" indent="0">
              <a:buNone/>
            </a:pPr>
            <a:r>
              <a:rPr lang="en-US" sz="3600" i="1" dirty="0"/>
              <a:t>Handley Page Hampden</a:t>
            </a:r>
          </a:p>
        </p:txBody>
      </p:sp>
    </p:spTree>
    <p:extLst>
      <p:ext uri="{BB962C8B-B14F-4D97-AF65-F5344CB8AC3E}">
        <p14:creationId xmlns:p14="http://schemas.microsoft.com/office/powerpoint/2010/main" val="4170054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8A8B-B014-0244-9A7F-52455FBFC456}"/>
              </a:ext>
            </a:extLst>
          </p:cNvPr>
          <p:cNvSpPr>
            <a:spLocks noGrp="1"/>
          </p:cNvSpPr>
          <p:nvPr>
            <p:ph type="title"/>
          </p:nvPr>
        </p:nvSpPr>
        <p:spPr>
          <a:xfrm>
            <a:off x="2449597" y="365125"/>
            <a:ext cx="10515600" cy="1325563"/>
          </a:xfrm>
        </p:spPr>
        <p:txBody>
          <a:bodyPr/>
          <a:lstStyle/>
          <a:p>
            <a:endParaRPr lang="en-US" dirty="0"/>
          </a:p>
        </p:txBody>
      </p:sp>
      <p:pic>
        <p:nvPicPr>
          <p:cNvPr id="6" name="Picture 5">
            <a:extLst>
              <a:ext uri="{FF2B5EF4-FFF2-40B4-BE49-F238E27FC236}">
                <a16:creationId xmlns:a16="http://schemas.microsoft.com/office/drawing/2014/main" id="{C8CF5E72-B4D3-5C46-B188-62A16BE0E1BF}"/>
              </a:ext>
            </a:extLst>
          </p:cNvPr>
          <p:cNvPicPr>
            <a:picLocks noChangeAspect="1"/>
          </p:cNvPicPr>
          <p:nvPr/>
        </p:nvPicPr>
        <p:blipFill>
          <a:blip r:embed="rId2"/>
          <a:stretch>
            <a:fillRect/>
          </a:stretch>
        </p:blipFill>
        <p:spPr>
          <a:xfrm>
            <a:off x="-3342965" y="-1285607"/>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4" name="Content Placeholder 3">
            <a:extLst>
              <a:ext uri="{FF2B5EF4-FFF2-40B4-BE49-F238E27FC236}">
                <a16:creationId xmlns:a16="http://schemas.microsoft.com/office/drawing/2014/main" id="{075CE791-A259-2745-BEBB-651043B30C7A}"/>
              </a:ext>
            </a:extLst>
          </p:cNvPr>
          <p:cNvSpPr>
            <a:spLocks noGrp="1"/>
          </p:cNvSpPr>
          <p:nvPr>
            <p:ph idx="1"/>
          </p:nvPr>
        </p:nvSpPr>
        <p:spPr>
          <a:xfrm>
            <a:off x="7265045" y="791278"/>
            <a:ext cx="4652058" cy="1325563"/>
          </a:xfrm>
        </p:spPr>
        <p:txBody>
          <a:bodyPr>
            <a:normAutofit/>
          </a:bodyPr>
          <a:lstStyle/>
          <a:p>
            <a:pPr marL="0" indent="0">
              <a:buNone/>
            </a:pPr>
            <a:endParaRPr lang="en-US" sz="4400" i="1" dirty="0"/>
          </a:p>
        </p:txBody>
      </p:sp>
      <p:pic>
        <p:nvPicPr>
          <p:cNvPr id="5" name="Picture 4" descr="31&amp;32 1 mar 42">
            <a:extLst>
              <a:ext uri="{FF2B5EF4-FFF2-40B4-BE49-F238E27FC236}">
                <a16:creationId xmlns:a16="http://schemas.microsoft.com/office/drawing/2014/main" id="{36106CB4-9F86-8A4A-A292-6C70598F39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8047"/>
            <a:ext cx="9144000" cy="68468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096000" y="2346960"/>
            <a:ext cx="3139440" cy="784860"/>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spTree>
    <p:extLst>
      <p:ext uri="{BB962C8B-B14F-4D97-AF65-F5344CB8AC3E}">
        <p14:creationId xmlns:p14="http://schemas.microsoft.com/office/powerpoint/2010/main" val="3155422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8A8B-B014-0244-9A7F-52455FBFC456}"/>
              </a:ext>
            </a:extLst>
          </p:cNvPr>
          <p:cNvSpPr>
            <a:spLocks noGrp="1"/>
          </p:cNvSpPr>
          <p:nvPr>
            <p:ph type="title"/>
          </p:nvPr>
        </p:nvSpPr>
        <p:spPr>
          <a:xfrm>
            <a:off x="2449597" y="365125"/>
            <a:ext cx="10515600" cy="1325563"/>
          </a:xfrm>
        </p:spPr>
        <p:txBody>
          <a:bodyPr/>
          <a:lstStyle/>
          <a:p>
            <a:endParaRPr lang="en-US" dirty="0"/>
          </a:p>
        </p:txBody>
      </p:sp>
      <p:pic>
        <p:nvPicPr>
          <p:cNvPr id="6" name="Picture 5">
            <a:extLst>
              <a:ext uri="{FF2B5EF4-FFF2-40B4-BE49-F238E27FC236}">
                <a16:creationId xmlns:a16="http://schemas.microsoft.com/office/drawing/2014/main" id="{C8CF5E72-B4D3-5C46-B188-62A16BE0E1BF}"/>
              </a:ext>
            </a:extLst>
          </p:cNvPr>
          <p:cNvPicPr>
            <a:picLocks noChangeAspect="1"/>
          </p:cNvPicPr>
          <p:nvPr/>
        </p:nvPicPr>
        <p:blipFill>
          <a:blip r:embed="rId2"/>
          <a:stretch>
            <a:fillRect/>
          </a:stretch>
        </p:blipFill>
        <p:spPr>
          <a:xfrm>
            <a:off x="-2938341" y="-1127983"/>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4" name="Content Placeholder 3">
            <a:extLst>
              <a:ext uri="{FF2B5EF4-FFF2-40B4-BE49-F238E27FC236}">
                <a16:creationId xmlns:a16="http://schemas.microsoft.com/office/drawing/2014/main" id="{075CE791-A259-2745-BEBB-651043B30C7A}"/>
              </a:ext>
            </a:extLst>
          </p:cNvPr>
          <p:cNvSpPr>
            <a:spLocks noGrp="1"/>
          </p:cNvSpPr>
          <p:nvPr>
            <p:ph idx="1"/>
          </p:nvPr>
        </p:nvSpPr>
        <p:spPr>
          <a:xfrm>
            <a:off x="7265045" y="791278"/>
            <a:ext cx="4652058" cy="1325563"/>
          </a:xfrm>
        </p:spPr>
        <p:txBody>
          <a:bodyPr>
            <a:normAutofit/>
          </a:bodyPr>
          <a:lstStyle/>
          <a:p>
            <a:pPr marL="0" indent="0">
              <a:buNone/>
            </a:pPr>
            <a:endParaRPr lang="en-US" sz="4400" i="1" dirty="0"/>
          </a:p>
        </p:txBody>
      </p:sp>
      <p:pic>
        <p:nvPicPr>
          <p:cNvPr id="5" name="Picture 7" descr="p69">
            <a:extLst>
              <a:ext uri="{FF2B5EF4-FFF2-40B4-BE49-F238E27FC236}">
                <a16:creationId xmlns:a16="http://schemas.microsoft.com/office/drawing/2014/main" id="{4D81ECE0-5B37-7743-B851-DDA97C306B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49489" y="90500"/>
            <a:ext cx="7830375" cy="64674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6">
            <a:extLst>
              <a:ext uri="{FF2B5EF4-FFF2-40B4-BE49-F238E27FC236}">
                <a16:creationId xmlns:a16="http://schemas.microsoft.com/office/drawing/2014/main" id="{7A035768-9979-7C41-9D4F-ECD68D28EA5F}"/>
              </a:ext>
            </a:extLst>
          </p:cNvPr>
          <p:cNvSpPr txBox="1">
            <a:spLocks noChangeArrowheads="1"/>
          </p:cNvSpPr>
          <p:nvPr/>
        </p:nvSpPr>
        <p:spPr>
          <a:xfrm>
            <a:off x="8144933" y="2542994"/>
            <a:ext cx="3897577" cy="40149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buNone/>
            </a:pPr>
            <a:r>
              <a:rPr lang="en-GB" altLang="en-US" sz="3200" i="1" dirty="0"/>
              <a:t>SUPERB ! (and highly unofficial) study of </a:t>
            </a:r>
            <a:r>
              <a:rPr lang="en-GB" altLang="en-US" sz="3200" b="1" dirty="0"/>
              <a:t>Tubby</a:t>
            </a:r>
            <a:r>
              <a:rPr lang="en-GB" altLang="en-US" sz="3200" dirty="0"/>
              <a:t>,  </a:t>
            </a:r>
            <a:r>
              <a:rPr lang="en-GB" altLang="en-US" sz="3200" b="1" dirty="0"/>
              <a:t>Ken</a:t>
            </a:r>
            <a:r>
              <a:rPr lang="en-GB" altLang="en-US" sz="3200" dirty="0"/>
              <a:t> &amp; </a:t>
            </a:r>
            <a:r>
              <a:rPr lang="en-GB" altLang="en-US" sz="3200" b="1" dirty="0"/>
              <a:t>Terry</a:t>
            </a:r>
            <a:r>
              <a:rPr lang="en-GB" altLang="en-US" sz="3200" i="1" dirty="0"/>
              <a:t> on Hampden bomber AE132</a:t>
            </a:r>
            <a:endParaRPr lang="en-US" altLang="en-US" sz="3200" i="1" dirty="0"/>
          </a:p>
        </p:txBody>
      </p:sp>
    </p:spTree>
    <p:extLst>
      <p:ext uri="{BB962C8B-B14F-4D97-AF65-F5344CB8AC3E}">
        <p14:creationId xmlns:p14="http://schemas.microsoft.com/office/powerpoint/2010/main" val="37185662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8A8B-B014-0244-9A7F-52455FBFC456}"/>
              </a:ext>
            </a:extLst>
          </p:cNvPr>
          <p:cNvSpPr>
            <a:spLocks noGrp="1"/>
          </p:cNvSpPr>
          <p:nvPr>
            <p:ph type="title"/>
          </p:nvPr>
        </p:nvSpPr>
        <p:spPr>
          <a:xfrm>
            <a:off x="2449597" y="365125"/>
            <a:ext cx="10515600" cy="1325563"/>
          </a:xfrm>
        </p:spPr>
        <p:txBody>
          <a:bodyPr/>
          <a:lstStyle/>
          <a:p>
            <a:endParaRPr lang="en-US" dirty="0"/>
          </a:p>
        </p:txBody>
      </p:sp>
      <p:pic>
        <p:nvPicPr>
          <p:cNvPr id="6" name="Picture 5">
            <a:extLst>
              <a:ext uri="{FF2B5EF4-FFF2-40B4-BE49-F238E27FC236}">
                <a16:creationId xmlns:a16="http://schemas.microsoft.com/office/drawing/2014/main" id="{C8CF5E72-B4D3-5C46-B188-62A16BE0E1BF}"/>
              </a:ext>
            </a:extLst>
          </p:cNvPr>
          <p:cNvPicPr>
            <a:picLocks noChangeAspect="1"/>
          </p:cNvPicPr>
          <p:nvPr/>
        </p:nvPicPr>
        <p:blipFill>
          <a:blip r:embed="rId2"/>
          <a:stretch>
            <a:fillRect/>
          </a:stretch>
        </p:blipFill>
        <p:spPr>
          <a:xfrm>
            <a:off x="-3198696" y="-1377407"/>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4" name="Content Placeholder 3">
            <a:extLst>
              <a:ext uri="{FF2B5EF4-FFF2-40B4-BE49-F238E27FC236}">
                <a16:creationId xmlns:a16="http://schemas.microsoft.com/office/drawing/2014/main" id="{075CE791-A259-2745-BEBB-651043B30C7A}"/>
              </a:ext>
            </a:extLst>
          </p:cNvPr>
          <p:cNvSpPr>
            <a:spLocks noGrp="1"/>
          </p:cNvSpPr>
          <p:nvPr>
            <p:ph idx="1"/>
          </p:nvPr>
        </p:nvSpPr>
        <p:spPr>
          <a:xfrm>
            <a:off x="7265045" y="791278"/>
            <a:ext cx="4652058" cy="1325563"/>
          </a:xfrm>
        </p:spPr>
        <p:txBody>
          <a:bodyPr>
            <a:normAutofit/>
          </a:bodyPr>
          <a:lstStyle/>
          <a:p>
            <a:pPr marL="0" indent="0">
              <a:buNone/>
            </a:pPr>
            <a:endParaRPr lang="en-US" sz="4400" i="1" dirty="0"/>
          </a:p>
        </p:txBody>
      </p:sp>
      <p:pic>
        <p:nvPicPr>
          <p:cNvPr id="5" name="Picture 4" descr="33&amp;34 12 apr 42">
            <a:extLst>
              <a:ext uri="{FF2B5EF4-FFF2-40B4-BE49-F238E27FC236}">
                <a16:creationId xmlns:a16="http://schemas.microsoft.com/office/drawing/2014/main" id="{D999C758-8152-CD49-B81D-F65A973E48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6525"/>
            <a:ext cx="9144000" cy="697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422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8A8B-B014-0244-9A7F-52455FBFC456}"/>
              </a:ext>
            </a:extLst>
          </p:cNvPr>
          <p:cNvSpPr>
            <a:spLocks noGrp="1"/>
          </p:cNvSpPr>
          <p:nvPr>
            <p:ph type="title"/>
          </p:nvPr>
        </p:nvSpPr>
        <p:spPr>
          <a:xfrm>
            <a:off x="2449597" y="365125"/>
            <a:ext cx="10515600" cy="1325563"/>
          </a:xfrm>
        </p:spPr>
        <p:txBody>
          <a:bodyPr/>
          <a:lstStyle/>
          <a:p>
            <a:endParaRPr lang="en-US" dirty="0"/>
          </a:p>
        </p:txBody>
      </p:sp>
      <p:pic>
        <p:nvPicPr>
          <p:cNvPr id="6" name="Picture 5">
            <a:extLst>
              <a:ext uri="{FF2B5EF4-FFF2-40B4-BE49-F238E27FC236}">
                <a16:creationId xmlns:a16="http://schemas.microsoft.com/office/drawing/2014/main" id="{C8CF5E72-B4D3-5C46-B188-62A16BE0E1BF}"/>
              </a:ext>
            </a:extLst>
          </p:cNvPr>
          <p:cNvPicPr>
            <a:picLocks noChangeAspect="1"/>
          </p:cNvPicPr>
          <p:nvPr/>
        </p:nvPicPr>
        <p:blipFill>
          <a:blip r:embed="rId2"/>
          <a:stretch>
            <a:fillRect/>
          </a:stretch>
        </p:blipFill>
        <p:spPr>
          <a:xfrm>
            <a:off x="-2907097" y="-1710782"/>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5" name="Picture 9" descr="p92">
            <a:extLst>
              <a:ext uri="{FF2B5EF4-FFF2-40B4-BE49-F238E27FC236}">
                <a16:creationId xmlns:a16="http://schemas.microsoft.com/office/drawing/2014/main" id="{9186F807-8FB4-FE40-85AD-94A4EBDFF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76273" y="333375"/>
            <a:ext cx="8067615" cy="6159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16">
            <a:extLst>
              <a:ext uri="{FF2B5EF4-FFF2-40B4-BE49-F238E27FC236}">
                <a16:creationId xmlns:a16="http://schemas.microsoft.com/office/drawing/2014/main" id="{764EB1A9-9CCE-A64F-83B9-1871E9A55DEB}"/>
              </a:ext>
            </a:extLst>
          </p:cNvPr>
          <p:cNvSpPr txBox="1">
            <a:spLocks noGrp="1" noChangeArrowheads="1"/>
          </p:cNvSpPr>
          <p:nvPr>
            <p:ph idx="1"/>
          </p:nvPr>
        </p:nvSpPr>
        <p:spPr bwMode="auto">
          <a:xfrm>
            <a:off x="8393426" y="647467"/>
            <a:ext cx="3673475" cy="5213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3200" i="1" dirty="0"/>
              <a:t>Arrival of the Manchester and the start of conversion training.</a:t>
            </a:r>
          </a:p>
          <a:p>
            <a:pPr>
              <a:spcBef>
                <a:spcPct val="50000"/>
              </a:spcBef>
            </a:pPr>
            <a:r>
              <a:rPr lang="en-GB" altLang="en-US" sz="3200" b="1" dirty="0"/>
              <a:t>Tubby</a:t>
            </a:r>
            <a:r>
              <a:rPr lang="en-GB" altLang="en-US" sz="3200" i="1" dirty="0"/>
              <a:t> on a training flight as a wireless operator in Manchester L7398, June 1942 with the station’s “Top Brass”</a:t>
            </a:r>
            <a:endParaRPr lang="en-US" altLang="en-US" sz="3200" i="1" dirty="0"/>
          </a:p>
        </p:txBody>
      </p:sp>
    </p:spTree>
    <p:extLst>
      <p:ext uri="{BB962C8B-B14F-4D97-AF65-F5344CB8AC3E}">
        <p14:creationId xmlns:p14="http://schemas.microsoft.com/office/powerpoint/2010/main" val="3338198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577033-7D4E-4141-860D-607A5912A7B5}"/>
              </a:ext>
            </a:extLst>
          </p:cNvPr>
          <p:cNvPicPr>
            <a:picLocks noChangeAspect="1"/>
          </p:cNvPicPr>
          <p:nvPr/>
        </p:nvPicPr>
        <p:blipFill rotWithShape="1">
          <a:blip r:embed="rId2">
            <a:alphaModFix amt="35000"/>
          </a:blip>
          <a:srcRect t="4876" b="25269"/>
          <a:stretch/>
        </p:blipFill>
        <p:spPr>
          <a:xfrm>
            <a:off x="0" y="0"/>
            <a:ext cx="12192000" cy="6855958"/>
          </a:xfrm>
          <a:prstGeom prst="rect">
            <a:avLst/>
          </a:prstGeom>
          <a:scene3d>
            <a:camera prst="perspectiveFront" fov="2700000">
              <a:rot lat="20376000" lon="1938000" rev="20112001"/>
            </a:camera>
            <a:lightRig rig="soft" dir="t">
              <a:rot lat="0" lon="0" rev="0"/>
            </a:lightRig>
          </a:scene3d>
          <a:sp3d prstMaterial="translucentPowder">
            <a:bevelT w="203200" h="50800" prst="softRound"/>
          </a:sp3d>
        </p:spPr>
      </p:pic>
      <p:sp>
        <p:nvSpPr>
          <p:cNvPr id="2" name="Title 1">
            <a:extLst>
              <a:ext uri="{FF2B5EF4-FFF2-40B4-BE49-F238E27FC236}">
                <a16:creationId xmlns:a16="http://schemas.microsoft.com/office/drawing/2014/main" id="{8FFEF2B6-7DE1-DD46-89F2-D406E57D30FB}"/>
              </a:ext>
            </a:extLst>
          </p:cNvPr>
          <p:cNvSpPr>
            <a:spLocks noGrp="1"/>
          </p:cNvSpPr>
          <p:nvPr>
            <p:ph type="ctrTitle"/>
          </p:nvPr>
        </p:nvSpPr>
        <p:spPr>
          <a:xfrm>
            <a:off x="-346013" y="563711"/>
            <a:ext cx="8286246" cy="3137703"/>
          </a:xfrm>
        </p:spPr>
        <p:txBody>
          <a:bodyPr anchor="t">
            <a:normAutofit/>
          </a:bodyPr>
          <a:lstStyle/>
          <a:p>
            <a:r>
              <a:rPr lang="en-US" sz="5400" b="1" dirty="0">
                <a:latin typeface="Arial" panose="020B0604020202020204" pitchFamily="34" charset="0"/>
                <a:cs typeface="Arial" panose="020B0604020202020204" pitchFamily="34" charset="0"/>
              </a:rPr>
              <a:t>“Shadows of the Past”</a:t>
            </a:r>
          </a:p>
        </p:txBody>
      </p:sp>
      <p:sp>
        <p:nvSpPr>
          <p:cNvPr id="3" name="Subtitle 2">
            <a:extLst>
              <a:ext uri="{FF2B5EF4-FFF2-40B4-BE49-F238E27FC236}">
                <a16:creationId xmlns:a16="http://schemas.microsoft.com/office/drawing/2014/main" id="{8CA95757-8403-1646-BDDF-720DFD9AA952}"/>
              </a:ext>
            </a:extLst>
          </p:cNvPr>
          <p:cNvSpPr>
            <a:spLocks noGrp="1"/>
          </p:cNvSpPr>
          <p:nvPr>
            <p:ph type="subTitle" idx="1"/>
          </p:nvPr>
        </p:nvSpPr>
        <p:spPr>
          <a:xfrm>
            <a:off x="516715" y="4712465"/>
            <a:ext cx="4823883" cy="972180"/>
          </a:xfrm>
        </p:spPr>
        <p:txBody>
          <a:bodyPr anchor="b">
            <a:noAutofit/>
          </a:bodyPr>
          <a:lstStyle/>
          <a:p>
            <a:pPr algn="l"/>
            <a:r>
              <a:rPr lang="en-US" sz="3600" dirty="0"/>
              <a:t>A book by PAUL PHILLIP GAUNT</a:t>
            </a:r>
          </a:p>
          <a:p>
            <a:pPr algn="l"/>
            <a:endParaRPr lang="en-US" sz="3600" dirty="0"/>
          </a:p>
          <a:p>
            <a:pPr algn="l"/>
            <a:r>
              <a:rPr lang="en-US" sz="3600" dirty="0"/>
              <a:t>THE STORY OF HIS FATHER PHILIP HENRY GAUNT</a:t>
            </a:r>
          </a:p>
        </p:txBody>
      </p:sp>
      <p:sp>
        <p:nvSpPr>
          <p:cNvPr id="11" name="Freeform: Shape 10">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FBA745F-8956-B446-9A5F-6B233CBDD708}"/>
              </a:ext>
            </a:extLst>
          </p:cNvPr>
          <p:cNvPicPr>
            <a:picLocks noChangeAspect="1"/>
          </p:cNvPicPr>
          <p:nvPr/>
        </p:nvPicPr>
        <p:blipFill rotWithShape="1">
          <a:blip r:embed="rId2"/>
          <a:srcRect l="11115" r="10199" b="-1"/>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scene3d>
            <a:camera prst="perspectiveFront" fov="2700000">
              <a:rot lat="20376000" lon="1938000" rev="20112001"/>
            </a:camera>
            <a:lightRig rig="soft" dir="t">
              <a:rot lat="0" lon="0" rev="0"/>
            </a:lightRig>
          </a:scene3d>
          <a:sp3d prstMaterial="translucentPowder">
            <a:bevelT w="203200" h="50800" prst="softRound"/>
          </a:sp3d>
        </p:spPr>
      </p:pic>
    </p:spTree>
    <p:extLst>
      <p:ext uri="{BB962C8B-B14F-4D97-AF65-F5344CB8AC3E}">
        <p14:creationId xmlns:p14="http://schemas.microsoft.com/office/powerpoint/2010/main" val="2640765367"/>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8A8B-B014-0244-9A7F-52455FBFC456}"/>
              </a:ext>
            </a:extLst>
          </p:cNvPr>
          <p:cNvSpPr>
            <a:spLocks noGrp="1"/>
          </p:cNvSpPr>
          <p:nvPr>
            <p:ph type="title"/>
          </p:nvPr>
        </p:nvSpPr>
        <p:spPr>
          <a:xfrm>
            <a:off x="2449597" y="365125"/>
            <a:ext cx="10515600" cy="1325563"/>
          </a:xfrm>
        </p:spPr>
        <p:txBody>
          <a:bodyPr/>
          <a:lstStyle/>
          <a:p>
            <a:endParaRPr lang="en-US" dirty="0"/>
          </a:p>
        </p:txBody>
      </p:sp>
      <p:pic>
        <p:nvPicPr>
          <p:cNvPr id="6" name="Picture 5">
            <a:extLst>
              <a:ext uri="{FF2B5EF4-FFF2-40B4-BE49-F238E27FC236}">
                <a16:creationId xmlns:a16="http://schemas.microsoft.com/office/drawing/2014/main" id="{C8CF5E72-B4D3-5C46-B188-62A16BE0E1BF}"/>
              </a:ext>
            </a:extLst>
          </p:cNvPr>
          <p:cNvPicPr>
            <a:picLocks noChangeAspect="1"/>
          </p:cNvPicPr>
          <p:nvPr/>
        </p:nvPicPr>
        <p:blipFill>
          <a:blip r:embed="rId2"/>
          <a:stretch>
            <a:fillRect/>
          </a:stretch>
        </p:blipFill>
        <p:spPr>
          <a:xfrm>
            <a:off x="-2976766" y="-1224647"/>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4" name="Content Placeholder 3">
            <a:extLst>
              <a:ext uri="{FF2B5EF4-FFF2-40B4-BE49-F238E27FC236}">
                <a16:creationId xmlns:a16="http://schemas.microsoft.com/office/drawing/2014/main" id="{075CE791-A259-2745-BEBB-651043B30C7A}"/>
              </a:ext>
            </a:extLst>
          </p:cNvPr>
          <p:cNvSpPr>
            <a:spLocks noGrp="1"/>
          </p:cNvSpPr>
          <p:nvPr>
            <p:ph idx="1"/>
          </p:nvPr>
        </p:nvSpPr>
        <p:spPr>
          <a:xfrm>
            <a:off x="7265045" y="791278"/>
            <a:ext cx="4652058" cy="1325563"/>
          </a:xfrm>
        </p:spPr>
        <p:txBody>
          <a:bodyPr>
            <a:normAutofit/>
          </a:bodyPr>
          <a:lstStyle/>
          <a:p>
            <a:pPr marL="0" indent="0">
              <a:buNone/>
            </a:pPr>
            <a:endParaRPr lang="en-US" sz="4400" i="1" dirty="0"/>
          </a:p>
        </p:txBody>
      </p:sp>
      <p:sp>
        <p:nvSpPr>
          <p:cNvPr id="3" name="Rectangle 2">
            <a:extLst>
              <a:ext uri="{FF2B5EF4-FFF2-40B4-BE49-F238E27FC236}">
                <a16:creationId xmlns:a16="http://schemas.microsoft.com/office/drawing/2014/main" id="{2D52ED26-B923-DF4A-8C70-6BC892A0649E}"/>
              </a:ext>
            </a:extLst>
          </p:cNvPr>
          <p:cNvSpPr/>
          <p:nvPr/>
        </p:nvSpPr>
        <p:spPr>
          <a:xfrm>
            <a:off x="604889" y="1081216"/>
            <a:ext cx="6132795" cy="2554545"/>
          </a:xfrm>
          <a:prstGeom prst="rect">
            <a:avLst/>
          </a:prstGeom>
        </p:spPr>
        <p:txBody>
          <a:bodyPr wrap="square">
            <a:spAutoFit/>
          </a:bodyPr>
          <a:lstStyle/>
          <a:p>
            <a:r>
              <a:rPr lang="en-GB" altLang="en-US" sz="3200" i="1" dirty="0"/>
              <a:t>Damage to starboard wing of Manchester L7287, ‘EA-G’ after Mid-Air Collision (With Lancaster from 83 Sqn. (the 49</a:t>
            </a:r>
            <a:r>
              <a:rPr lang="en-GB" altLang="en-US" sz="3200" i="1" baseline="30000" dirty="0"/>
              <a:t>th</a:t>
            </a:r>
            <a:r>
              <a:rPr lang="en-GB" altLang="en-US" sz="3200" i="1" dirty="0"/>
              <a:t>’s sister squadron)) over Grantham </a:t>
            </a:r>
            <a:endParaRPr lang="en-US" sz="3200" i="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388" y="157162"/>
            <a:ext cx="4391025" cy="654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6343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F5092C-1450-8D4F-90BC-5C07AE050C41}"/>
              </a:ext>
            </a:extLst>
          </p:cNvPr>
          <p:cNvPicPr>
            <a:picLocks noChangeAspect="1"/>
          </p:cNvPicPr>
          <p:nvPr/>
        </p:nvPicPr>
        <p:blipFill>
          <a:blip r:embed="rId2"/>
          <a:stretch>
            <a:fillRect/>
          </a:stretch>
        </p:blipFill>
        <p:spPr>
          <a:xfrm>
            <a:off x="-3163861" y="-1560287"/>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2" name="Content Placeholder 1">
            <a:extLst>
              <a:ext uri="{FF2B5EF4-FFF2-40B4-BE49-F238E27FC236}">
                <a16:creationId xmlns:a16="http://schemas.microsoft.com/office/drawing/2014/main" id="{331ED5A5-A28C-EE41-88CC-DB7E0582F68A}"/>
              </a:ext>
            </a:extLst>
          </p:cNvPr>
          <p:cNvSpPr>
            <a:spLocks noGrp="1"/>
          </p:cNvSpPr>
          <p:nvPr>
            <p:ph sz="half" idx="1"/>
          </p:nvPr>
        </p:nvSpPr>
        <p:spPr/>
        <p:txBody>
          <a:bodyPr/>
          <a:lstStyle/>
          <a:p>
            <a:endParaRPr lang="en-US" dirty="0"/>
          </a:p>
        </p:txBody>
      </p:sp>
      <p:sp>
        <p:nvSpPr>
          <p:cNvPr id="3" name="Content Placeholder 2">
            <a:extLst>
              <a:ext uri="{FF2B5EF4-FFF2-40B4-BE49-F238E27FC236}">
                <a16:creationId xmlns:a16="http://schemas.microsoft.com/office/drawing/2014/main" id="{A0A10D0B-D98C-5E41-BB7D-A500FCF42668}"/>
              </a:ext>
            </a:extLst>
          </p:cNvPr>
          <p:cNvSpPr>
            <a:spLocks noGrp="1"/>
          </p:cNvSpPr>
          <p:nvPr>
            <p:ph sz="half" idx="2"/>
          </p:nvPr>
        </p:nvSpPr>
        <p:spPr/>
        <p:txBody>
          <a:bodyPr/>
          <a:lstStyle/>
          <a:p>
            <a:endParaRPr lang="en-US" dirty="0"/>
          </a:p>
        </p:txBody>
      </p:sp>
      <p:pic>
        <p:nvPicPr>
          <p:cNvPr id="3074" name="Picture 2" descr="F:\Shaddows Of The Past Book\Log books\Log Book PG 49\37&amp;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240" y="252999"/>
            <a:ext cx="8355111" cy="6349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0327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8A8B-B014-0244-9A7F-52455FBFC456}"/>
              </a:ext>
            </a:extLst>
          </p:cNvPr>
          <p:cNvSpPr>
            <a:spLocks noGrp="1"/>
          </p:cNvSpPr>
          <p:nvPr>
            <p:ph type="title"/>
          </p:nvPr>
        </p:nvSpPr>
        <p:spPr>
          <a:xfrm>
            <a:off x="2449597" y="365125"/>
            <a:ext cx="10515600" cy="1325563"/>
          </a:xfrm>
        </p:spPr>
        <p:txBody>
          <a:bodyPr/>
          <a:lstStyle/>
          <a:p>
            <a:endParaRPr lang="en-US" dirty="0"/>
          </a:p>
        </p:txBody>
      </p:sp>
      <p:pic>
        <p:nvPicPr>
          <p:cNvPr id="6" name="Picture 5">
            <a:extLst>
              <a:ext uri="{FF2B5EF4-FFF2-40B4-BE49-F238E27FC236}">
                <a16:creationId xmlns:a16="http://schemas.microsoft.com/office/drawing/2014/main" id="{C8CF5E72-B4D3-5C46-B188-62A16BE0E1BF}"/>
              </a:ext>
            </a:extLst>
          </p:cNvPr>
          <p:cNvPicPr>
            <a:picLocks noChangeAspect="1"/>
          </p:cNvPicPr>
          <p:nvPr/>
        </p:nvPicPr>
        <p:blipFill>
          <a:blip r:embed="rId2"/>
          <a:stretch>
            <a:fillRect/>
          </a:stretch>
        </p:blipFill>
        <p:spPr>
          <a:xfrm>
            <a:off x="-3055312" y="-1119593"/>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4" name="Content Placeholder 3">
            <a:extLst>
              <a:ext uri="{FF2B5EF4-FFF2-40B4-BE49-F238E27FC236}">
                <a16:creationId xmlns:a16="http://schemas.microsoft.com/office/drawing/2014/main" id="{075CE791-A259-2745-BEBB-651043B30C7A}"/>
              </a:ext>
            </a:extLst>
          </p:cNvPr>
          <p:cNvSpPr>
            <a:spLocks noGrp="1"/>
          </p:cNvSpPr>
          <p:nvPr>
            <p:ph idx="1"/>
          </p:nvPr>
        </p:nvSpPr>
        <p:spPr>
          <a:xfrm>
            <a:off x="7265045" y="791278"/>
            <a:ext cx="4652058" cy="1325563"/>
          </a:xfrm>
        </p:spPr>
        <p:txBody>
          <a:bodyPr>
            <a:normAutofit/>
          </a:bodyPr>
          <a:lstStyle/>
          <a:p>
            <a:pPr marL="0" indent="0">
              <a:buNone/>
            </a:pPr>
            <a:endParaRPr lang="en-US" sz="4400" i="1" dirty="0"/>
          </a:p>
        </p:txBody>
      </p:sp>
      <p:pic>
        <p:nvPicPr>
          <p:cNvPr id="5" name="Picture 4" descr="p92b">
            <a:extLst>
              <a:ext uri="{FF2B5EF4-FFF2-40B4-BE49-F238E27FC236}">
                <a16:creationId xmlns:a16="http://schemas.microsoft.com/office/drawing/2014/main" id="{E607FE50-FE47-A649-A801-3677F08DB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023395" y="627788"/>
            <a:ext cx="3942446" cy="560242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a:extLst>
              <a:ext uri="{FF2B5EF4-FFF2-40B4-BE49-F238E27FC236}">
                <a16:creationId xmlns:a16="http://schemas.microsoft.com/office/drawing/2014/main" id="{67C37FBF-90FE-EE41-97CA-B582F6427B08}"/>
              </a:ext>
            </a:extLst>
          </p:cNvPr>
          <p:cNvSpPr/>
          <p:nvPr/>
        </p:nvSpPr>
        <p:spPr>
          <a:xfrm>
            <a:off x="5314951" y="1720839"/>
            <a:ext cx="6060620" cy="2554545"/>
          </a:xfrm>
          <a:prstGeom prst="rect">
            <a:avLst/>
          </a:prstGeom>
        </p:spPr>
        <p:txBody>
          <a:bodyPr wrap="square">
            <a:spAutoFit/>
          </a:bodyPr>
          <a:lstStyle/>
          <a:p>
            <a:r>
              <a:rPr lang="en-GB" altLang="en-US" sz="3200" b="1" dirty="0"/>
              <a:t>Squadron Leader Peter De </a:t>
            </a:r>
            <a:r>
              <a:rPr lang="en-GB" altLang="en-US" sz="3200" b="1" dirty="0" err="1"/>
              <a:t>Mestre</a:t>
            </a:r>
            <a:r>
              <a:rPr lang="en-GB" altLang="en-US" sz="3200" dirty="0"/>
              <a:t> </a:t>
            </a:r>
            <a:r>
              <a:rPr lang="en-GB" altLang="en-US" sz="3200" i="1" dirty="0"/>
              <a:t>DSO, DFC, 49 Sqn. One of Tubby’s pilots, he was killed on June 7</a:t>
            </a:r>
            <a:r>
              <a:rPr lang="en-GB" altLang="en-US" sz="3200" i="1" baseline="30000" dirty="0"/>
              <a:t>th</a:t>
            </a:r>
            <a:r>
              <a:rPr lang="en-GB" altLang="en-US" sz="3200" i="1" dirty="0"/>
              <a:t> 1942, whilst converting from Hampdens to Manchester’s</a:t>
            </a:r>
            <a:endParaRPr lang="en-US" sz="3200" dirty="0"/>
          </a:p>
        </p:txBody>
      </p:sp>
    </p:spTree>
    <p:extLst>
      <p:ext uri="{BB962C8B-B14F-4D97-AF65-F5344CB8AC3E}">
        <p14:creationId xmlns:p14="http://schemas.microsoft.com/office/powerpoint/2010/main" val="34282167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8A8B-B014-0244-9A7F-52455FBFC456}"/>
              </a:ext>
            </a:extLst>
          </p:cNvPr>
          <p:cNvSpPr>
            <a:spLocks noGrp="1"/>
          </p:cNvSpPr>
          <p:nvPr>
            <p:ph type="title"/>
          </p:nvPr>
        </p:nvSpPr>
        <p:spPr>
          <a:xfrm>
            <a:off x="2449597" y="365125"/>
            <a:ext cx="10515600" cy="1325563"/>
          </a:xfrm>
        </p:spPr>
        <p:txBody>
          <a:bodyPr/>
          <a:lstStyle/>
          <a:p>
            <a:endParaRPr lang="en-US" dirty="0"/>
          </a:p>
        </p:txBody>
      </p:sp>
      <p:pic>
        <p:nvPicPr>
          <p:cNvPr id="6" name="Picture 5">
            <a:extLst>
              <a:ext uri="{FF2B5EF4-FFF2-40B4-BE49-F238E27FC236}">
                <a16:creationId xmlns:a16="http://schemas.microsoft.com/office/drawing/2014/main" id="{C8CF5E72-B4D3-5C46-B188-62A16BE0E1BF}"/>
              </a:ext>
            </a:extLst>
          </p:cNvPr>
          <p:cNvPicPr>
            <a:picLocks noChangeAspect="1"/>
          </p:cNvPicPr>
          <p:nvPr/>
        </p:nvPicPr>
        <p:blipFill>
          <a:blip r:embed="rId2"/>
          <a:stretch>
            <a:fillRect/>
          </a:stretch>
        </p:blipFill>
        <p:spPr>
          <a:xfrm>
            <a:off x="-3033757" y="-1377407"/>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4" name="Content Placeholder 3">
            <a:extLst>
              <a:ext uri="{FF2B5EF4-FFF2-40B4-BE49-F238E27FC236}">
                <a16:creationId xmlns:a16="http://schemas.microsoft.com/office/drawing/2014/main" id="{075CE791-A259-2745-BEBB-651043B30C7A}"/>
              </a:ext>
            </a:extLst>
          </p:cNvPr>
          <p:cNvSpPr>
            <a:spLocks noGrp="1"/>
          </p:cNvSpPr>
          <p:nvPr>
            <p:ph idx="1"/>
          </p:nvPr>
        </p:nvSpPr>
        <p:spPr>
          <a:xfrm>
            <a:off x="7265045" y="791278"/>
            <a:ext cx="4652058" cy="1325563"/>
          </a:xfrm>
        </p:spPr>
        <p:txBody>
          <a:bodyPr>
            <a:normAutofit/>
          </a:bodyPr>
          <a:lstStyle/>
          <a:p>
            <a:pPr marL="0" indent="0">
              <a:buNone/>
            </a:pPr>
            <a:endParaRPr lang="en-US" sz="4400" i="1" dirty="0"/>
          </a:p>
        </p:txBody>
      </p:sp>
      <p:pic>
        <p:nvPicPr>
          <p:cNvPr id="5" name="Picture 11" descr="p92a">
            <a:extLst>
              <a:ext uri="{FF2B5EF4-FFF2-40B4-BE49-F238E27FC236}">
                <a16:creationId xmlns:a16="http://schemas.microsoft.com/office/drawing/2014/main" id="{406A57ED-D6B8-0649-876D-31EA19AAE8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23850" y="188913"/>
            <a:ext cx="3983038"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12" descr="p92c">
            <a:extLst>
              <a:ext uri="{FF2B5EF4-FFF2-40B4-BE49-F238E27FC236}">
                <a16:creationId xmlns:a16="http://schemas.microsoft.com/office/drawing/2014/main" id="{3A1F06B9-8BAD-8342-9C07-E863C333BD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616177" y="2424213"/>
            <a:ext cx="4356100" cy="430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a:extLst>
              <a:ext uri="{FF2B5EF4-FFF2-40B4-BE49-F238E27FC236}">
                <a16:creationId xmlns:a16="http://schemas.microsoft.com/office/drawing/2014/main" id="{D0D94102-76C9-E94F-B6E1-10ADDE17D462}"/>
              </a:ext>
            </a:extLst>
          </p:cNvPr>
          <p:cNvSpPr/>
          <p:nvPr/>
        </p:nvSpPr>
        <p:spPr>
          <a:xfrm>
            <a:off x="323850" y="4221163"/>
            <a:ext cx="6096000" cy="2062103"/>
          </a:xfrm>
          <a:prstGeom prst="rect">
            <a:avLst/>
          </a:prstGeom>
        </p:spPr>
        <p:txBody>
          <a:bodyPr>
            <a:spAutoFit/>
          </a:bodyPr>
          <a:lstStyle/>
          <a:p>
            <a:r>
              <a:rPr lang="en-GB" altLang="en-US" sz="3200" i="1" dirty="0"/>
              <a:t>Snaps of the Isle of Sky, taken from the same Manchester (as previous slide) and also on a training flight, April 1942</a:t>
            </a:r>
            <a:endParaRPr lang="en-US" sz="3200" i="1" dirty="0"/>
          </a:p>
        </p:txBody>
      </p:sp>
    </p:spTree>
    <p:extLst>
      <p:ext uri="{BB962C8B-B14F-4D97-AF65-F5344CB8AC3E}">
        <p14:creationId xmlns:p14="http://schemas.microsoft.com/office/powerpoint/2010/main" val="14433642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F5092C-1450-8D4F-90BC-5C07AE050C41}"/>
              </a:ext>
            </a:extLst>
          </p:cNvPr>
          <p:cNvPicPr>
            <a:picLocks noChangeAspect="1"/>
          </p:cNvPicPr>
          <p:nvPr/>
        </p:nvPicPr>
        <p:blipFill>
          <a:blip r:embed="rId2"/>
          <a:stretch>
            <a:fillRect/>
          </a:stretch>
        </p:blipFill>
        <p:spPr>
          <a:xfrm>
            <a:off x="-3015817" y="-1508037"/>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3" name="Content Placeholder 2">
            <a:extLst>
              <a:ext uri="{FF2B5EF4-FFF2-40B4-BE49-F238E27FC236}">
                <a16:creationId xmlns:a16="http://schemas.microsoft.com/office/drawing/2014/main" id="{A0A10D0B-D98C-5E41-BB7D-A500FCF42668}"/>
              </a:ext>
            </a:extLst>
          </p:cNvPr>
          <p:cNvSpPr>
            <a:spLocks noGrp="1"/>
          </p:cNvSpPr>
          <p:nvPr>
            <p:ph sz="half" idx="2"/>
          </p:nvPr>
        </p:nvSpPr>
        <p:spPr>
          <a:xfrm>
            <a:off x="6415751" y="414867"/>
            <a:ext cx="5776249" cy="5837888"/>
          </a:xfrm>
        </p:spPr>
        <p:txBody>
          <a:bodyPr>
            <a:noAutofit/>
          </a:bodyPr>
          <a:lstStyle/>
          <a:p>
            <a:pPr marL="0" indent="0">
              <a:buNone/>
            </a:pPr>
            <a:r>
              <a:rPr lang="en-US" sz="3200" i="1" dirty="0"/>
              <a:t>Following his time flying in Manchester’s and after 5hrs 25 </a:t>
            </a:r>
            <a:r>
              <a:rPr lang="en-US" sz="3200" i="1" dirty="0" err="1"/>
              <a:t>mins</a:t>
            </a:r>
            <a:r>
              <a:rPr lang="en-US" sz="3200" i="1" dirty="0"/>
              <a:t> flying time on Lancaster’s, </a:t>
            </a:r>
            <a:r>
              <a:rPr lang="en-US" sz="3200" b="1" dirty="0"/>
              <a:t>Tubby</a:t>
            </a:r>
            <a:r>
              <a:rPr lang="en-US" sz="3200" i="1" dirty="0"/>
              <a:t> was posted to No. 23 Operational Training Unit Pershore, as Wireless Ops Instructor. While there he applied for Pilot training, he was accepted and moved to No 2 Initial Training Wing at Cambridge. His studies were carried out at Magdalene College and practice flying at Marshalls Airfield.</a:t>
            </a:r>
          </a:p>
          <a:p>
            <a:endParaRPr lang="en-US" sz="3600" i="1" dirty="0"/>
          </a:p>
        </p:txBody>
      </p:sp>
      <p:pic>
        <p:nvPicPr>
          <p:cNvPr id="6" name="Content Placeholder 5" descr="A plane flying in the air&#10;&#10;Description automatically generated">
            <a:extLst>
              <a:ext uri="{FF2B5EF4-FFF2-40B4-BE49-F238E27FC236}">
                <a16:creationId xmlns:a16="http://schemas.microsoft.com/office/drawing/2014/main" id="{1381AA36-FE50-FA4F-AADE-69CDAB451507}"/>
              </a:ext>
            </a:extLst>
          </p:cNvPr>
          <p:cNvPicPr>
            <a:picLocks noGrp="1" noChangeAspect="1"/>
          </p:cNvPicPr>
          <p:nvPr>
            <p:ph sz="half" idx="1"/>
          </p:nvPr>
        </p:nvPicPr>
        <p:blipFill>
          <a:blip r:embed="rId3"/>
          <a:stretch>
            <a:fillRect/>
          </a:stretch>
        </p:blipFill>
        <p:spPr>
          <a:xfrm>
            <a:off x="-58343" y="322215"/>
            <a:ext cx="6306653" cy="5793169"/>
          </a:xfrm>
        </p:spPr>
      </p:pic>
    </p:spTree>
    <p:extLst>
      <p:ext uri="{BB962C8B-B14F-4D97-AF65-F5344CB8AC3E}">
        <p14:creationId xmlns:p14="http://schemas.microsoft.com/office/powerpoint/2010/main" val="30204529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F5092C-1450-8D4F-90BC-5C07AE050C41}"/>
              </a:ext>
            </a:extLst>
          </p:cNvPr>
          <p:cNvPicPr>
            <a:picLocks noChangeAspect="1"/>
          </p:cNvPicPr>
          <p:nvPr/>
        </p:nvPicPr>
        <p:blipFill>
          <a:blip r:embed="rId2"/>
          <a:stretch>
            <a:fillRect/>
          </a:stretch>
        </p:blipFill>
        <p:spPr>
          <a:xfrm>
            <a:off x="-3269128" y="-688705"/>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6" name="Content Placeholder 5" descr="A picture containing sky, plane, outdoor, military&#10;&#10;Description automatically generated">
            <a:extLst>
              <a:ext uri="{FF2B5EF4-FFF2-40B4-BE49-F238E27FC236}">
                <a16:creationId xmlns:a16="http://schemas.microsoft.com/office/drawing/2014/main" id="{09D1D194-8C65-7A40-A06B-22DA318FB928}"/>
              </a:ext>
            </a:extLst>
          </p:cNvPr>
          <p:cNvPicPr>
            <a:picLocks noGrp="1" noChangeAspect="1"/>
          </p:cNvPicPr>
          <p:nvPr>
            <p:ph sz="half" idx="1"/>
          </p:nvPr>
        </p:nvPicPr>
        <p:blipFill>
          <a:blip r:embed="rId3"/>
          <a:stretch>
            <a:fillRect/>
          </a:stretch>
        </p:blipFill>
        <p:spPr>
          <a:xfrm>
            <a:off x="495299" y="333083"/>
            <a:ext cx="8322171" cy="6191833"/>
          </a:xfrm>
        </p:spPr>
      </p:pic>
      <p:sp>
        <p:nvSpPr>
          <p:cNvPr id="3" name="Content Placeholder 2">
            <a:extLst>
              <a:ext uri="{FF2B5EF4-FFF2-40B4-BE49-F238E27FC236}">
                <a16:creationId xmlns:a16="http://schemas.microsoft.com/office/drawing/2014/main" id="{A0A10D0B-D98C-5E41-BB7D-A500FCF42668}"/>
              </a:ext>
            </a:extLst>
          </p:cNvPr>
          <p:cNvSpPr>
            <a:spLocks noGrp="1"/>
          </p:cNvSpPr>
          <p:nvPr>
            <p:ph sz="half" idx="2"/>
          </p:nvPr>
        </p:nvSpPr>
        <p:spPr>
          <a:xfrm>
            <a:off x="772885" y="333083"/>
            <a:ext cx="5181600" cy="4351338"/>
          </a:xfrm>
        </p:spPr>
        <p:txBody>
          <a:bodyPr>
            <a:normAutofit/>
          </a:bodyPr>
          <a:lstStyle/>
          <a:p>
            <a:pPr marL="0" indent="0">
              <a:buNone/>
            </a:pPr>
            <a:r>
              <a:rPr lang="en-US" sz="4000" b="1" i="1" dirty="0"/>
              <a:t>Avro Lancaster, being loaded with sea mines</a:t>
            </a:r>
          </a:p>
        </p:txBody>
      </p:sp>
    </p:spTree>
    <p:extLst>
      <p:ext uri="{BB962C8B-B14F-4D97-AF65-F5344CB8AC3E}">
        <p14:creationId xmlns:p14="http://schemas.microsoft.com/office/powerpoint/2010/main" val="41574073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F5092C-1450-8D4F-90BC-5C07AE050C41}"/>
              </a:ext>
            </a:extLst>
          </p:cNvPr>
          <p:cNvPicPr>
            <a:picLocks noChangeAspect="1"/>
          </p:cNvPicPr>
          <p:nvPr/>
        </p:nvPicPr>
        <p:blipFill>
          <a:blip r:embed="rId2"/>
          <a:stretch>
            <a:fillRect/>
          </a:stretch>
        </p:blipFill>
        <p:spPr>
          <a:xfrm>
            <a:off x="-2964328" y="-1316447"/>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2" name="Content Placeholder 1">
            <a:extLst>
              <a:ext uri="{FF2B5EF4-FFF2-40B4-BE49-F238E27FC236}">
                <a16:creationId xmlns:a16="http://schemas.microsoft.com/office/drawing/2014/main" id="{331ED5A5-A28C-EE41-88CC-DB7E0582F68A}"/>
              </a:ext>
            </a:extLst>
          </p:cNvPr>
          <p:cNvSpPr>
            <a:spLocks noGrp="1"/>
          </p:cNvSpPr>
          <p:nvPr>
            <p:ph sz="half" idx="1"/>
          </p:nvPr>
        </p:nvSpPr>
        <p:spPr>
          <a:xfrm>
            <a:off x="762000" y="505280"/>
            <a:ext cx="3929743" cy="5674632"/>
          </a:xfrm>
        </p:spPr>
        <p:txBody>
          <a:bodyPr>
            <a:normAutofit lnSpcReduction="10000"/>
          </a:bodyPr>
          <a:lstStyle/>
          <a:p>
            <a:pPr marL="0" indent="0">
              <a:buNone/>
            </a:pPr>
            <a:r>
              <a:rPr lang="en-US" sz="3600" b="1" i="1" dirty="0"/>
              <a:t>List of Operations: </a:t>
            </a:r>
            <a:r>
              <a:rPr lang="en-US" sz="3600" i="1" dirty="0"/>
              <a:t>On targets in France and Germany in 1941 and 1942.</a:t>
            </a:r>
          </a:p>
          <a:p>
            <a:pPr marL="0" indent="0">
              <a:buNone/>
            </a:pPr>
            <a:r>
              <a:rPr lang="en-US" sz="3600" i="1" dirty="0"/>
              <a:t>and</a:t>
            </a:r>
          </a:p>
          <a:p>
            <a:pPr marL="0" indent="0">
              <a:buNone/>
            </a:pPr>
            <a:r>
              <a:rPr lang="en-US" sz="3600" i="1" dirty="0"/>
              <a:t>On targets in Italy and Yugoslavia in 1944 and 1945.</a:t>
            </a:r>
          </a:p>
          <a:p>
            <a:pPr marL="0" indent="0">
              <a:buNone/>
            </a:pPr>
            <a:r>
              <a:rPr lang="en-US" sz="3600" b="1" i="1" dirty="0"/>
              <a:t>A total of 882 hours and 30 minutes flying time.</a:t>
            </a:r>
            <a:r>
              <a:rPr lang="en-US" sz="3600" i="1" dirty="0"/>
              <a:t> </a:t>
            </a:r>
          </a:p>
        </p:txBody>
      </p:sp>
      <p:pic>
        <p:nvPicPr>
          <p:cNvPr id="4098" name="Picture 2" descr="F:\Shaddows Of The Past Book\Log books\Royal Air Force Log Book\8Aug-26Feb41-42.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31701" y="-13609"/>
            <a:ext cx="6374295" cy="6746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736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F5092C-1450-8D4F-90BC-5C07AE050C41}"/>
              </a:ext>
            </a:extLst>
          </p:cNvPr>
          <p:cNvPicPr>
            <a:picLocks noChangeAspect="1"/>
          </p:cNvPicPr>
          <p:nvPr/>
        </p:nvPicPr>
        <p:blipFill>
          <a:blip r:embed="rId2"/>
          <a:stretch>
            <a:fillRect/>
          </a:stretch>
        </p:blipFill>
        <p:spPr>
          <a:xfrm>
            <a:off x="-3114021" y="-1447077"/>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3" name="Content Placeholder 2">
            <a:extLst>
              <a:ext uri="{FF2B5EF4-FFF2-40B4-BE49-F238E27FC236}">
                <a16:creationId xmlns:a16="http://schemas.microsoft.com/office/drawing/2014/main" id="{A0A10D0B-D98C-5E41-BB7D-A500FCF42668}"/>
              </a:ext>
            </a:extLst>
          </p:cNvPr>
          <p:cNvSpPr>
            <a:spLocks noGrp="1"/>
          </p:cNvSpPr>
          <p:nvPr>
            <p:ph sz="half" idx="2"/>
          </p:nvPr>
        </p:nvSpPr>
        <p:spPr/>
        <p:txBody>
          <a:bodyPr/>
          <a:lstStyle/>
          <a:p>
            <a:endParaRPr lang="en-US" dirty="0"/>
          </a:p>
        </p:txBody>
      </p:sp>
      <p:pic>
        <p:nvPicPr>
          <p:cNvPr id="6" name="Content Placeholder 5" descr="A large brick building with a clock tower in front of a house&#10;&#10;Description automatically generated">
            <a:extLst>
              <a:ext uri="{FF2B5EF4-FFF2-40B4-BE49-F238E27FC236}">
                <a16:creationId xmlns:a16="http://schemas.microsoft.com/office/drawing/2014/main" id="{5F02ECFA-62E0-1C47-8701-38BE699F1B22}"/>
              </a:ext>
            </a:extLst>
          </p:cNvPr>
          <p:cNvPicPr>
            <a:picLocks noGrp="1" noChangeAspect="1"/>
          </p:cNvPicPr>
          <p:nvPr>
            <p:ph sz="half" idx="1"/>
          </p:nvPr>
        </p:nvPicPr>
        <p:blipFill>
          <a:blip r:embed="rId3"/>
          <a:stretch>
            <a:fillRect/>
          </a:stretch>
        </p:blipFill>
        <p:spPr>
          <a:xfrm>
            <a:off x="3963637" y="809897"/>
            <a:ext cx="8021859" cy="4960377"/>
          </a:xfrm>
        </p:spPr>
      </p:pic>
      <p:sp>
        <p:nvSpPr>
          <p:cNvPr id="7" name="TextBox 6">
            <a:extLst>
              <a:ext uri="{FF2B5EF4-FFF2-40B4-BE49-F238E27FC236}">
                <a16:creationId xmlns:a16="http://schemas.microsoft.com/office/drawing/2014/main" id="{32F3C677-E19C-DA4A-936A-94004D6B873E}"/>
              </a:ext>
            </a:extLst>
          </p:cNvPr>
          <p:cNvSpPr txBox="1"/>
          <p:nvPr/>
        </p:nvSpPr>
        <p:spPr>
          <a:xfrm>
            <a:off x="0" y="69669"/>
            <a:ext cx="3814354" cy="4524315"/>
          </a:xfrm>
          <a:prstGeom prst="rect">
            <a:avLst/>
          </a:prstGeom>
          <a:noFill/>
        </p:spPr>
        <p:txBody>
          <a:bodyPr wrap="square" rtlCol="0">
            <a:spAutoFit/>
          </a:bodyPr>
          <a:lstStyle/>
          <a:p>
            <a:r>
              <a:rPr lang="en-US" sz="3200" i="1" dirty="0"/>
              <a:t>Magdalene college (“</a:t>
            </a:r>
            <a:r>
              <a:rPr lang="en-US" sz="3200" i="1" dirty="0" err="1"/>
              <a:t>maudling</a:t>
            </a:r>
            <a:r>
              <a:rPr lang="en-US" sz="3200" i="1" dirty="0"/>
              <a:t>”). </a:t>
            </a:r>
          </a:p>
          <a:p>
            <a:r>
              <a:rPr lang="en-US" sz="3200" b="1" dirty="0"/>
              <a:t>Tubby</a:t>
            </a:r>
            <a:r>
              <a:rPr lang="en-US" sz="3200" i="1" dirty="0"/>
              <a:t> was accepted for pilot training, his studies were carried out at Magdalene college, and practice flying at Marshalls airfield, Cambridge</a:t>
            </a:r>
            <a:r>
              <a:rPr lang="en-US" dirty="0"/>
              <a:t>.</a:t>
            </a:r>
          </a:p>
        </p:txBody>
      </p:sp>
    </p:spTree>
    <p:extLst>
      <p:ext uri="{BB962C8B-B14F-4D97-AF65-F5344CB8AC3E}">
        <p14:creationId xmlns:p14="http://schemas.microsoft.com/office/powerpoint/2010/main" val="6017033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8A8B-B014-0244-9A7F-52455FBFC456}"/>
              </a:ext>
            </a:extLst>
          </p:cNvPr>
          <p:cNvSpPr>
            <a:spLocks noGrp="1"/>
          </p:cNvSpPr>
          <p:nvPr>
            <p:ph type="title"/>
          </p:nvPr>
        </p:nvSpPr>
        <p:spPr>
          <a:xfrm>
            <a:off x="2449597" y="365125"/>
            <a:ext cx="10515600" cy="1325563"/>
          </a:xfrm>
        </p:spPr>
        <p:txBody>
          <a:bodyPr/>
          <a:lstStyle/>
          <a:p>
            <a:endParaRPr lang="en-US" dirty="0"/>
          </a:p>
        </p:txBody>
      </p:sp>
      <p:pic>
        <p:nvPicPr>
          <p:cNvPr id="6" name="Picture 5">
            <a:extLst>
              <a:ext uri="{FF2B5EF4-FFF2-40B4-BE49-F238E27FC236}">
                <a16:creationId xmlns:a16="http://schemas.microsoft.com/office/drawing/2014/main" id="{C8CF5E72-B4D3-5C46-B188-62A16BE0E1BF}"/>
              </a:ext>
            </a:extLst>
          </p:cNvPr>
          <p:cNvPicPr>
            <a:picLocks noChangeAspect="1"/>
          </p:cNvPicPr>
          <p:nvPr/>
        </p:nvPicPr>
        <p:blipFill>
          <a:blip r:embed="rId2"/>
          <a:stretch>
            <a:fillRect/>
          </a:stretch>
        </p:blipFill>
        <p:spPr>
          <a:xfrm>
            <a:off x="-3210515" y="-1476456"/>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4" name="Content Placeholder 3">
            <a:extLst>
              <a:ext uri="{FF2B5EF4-FFF2-40B4-BE49-F238E27FC236}">
                <a16:creationId xmlns:a16="http://schemas.microsoft.com/office/drawing/2014/main" id="{075CE791-A259-2745-BEBB-651043B30C7A}"/>
              </a:ext>
            </a:extLst>
          </p:cNvPr>
          <p:cNvSpPr>
            <a:spLocks noGrp="1"/>
          </p:cNvSpPr>
          <p:nvPr>
            <p:ph idx="1"/>
          </p:nvPr>
        </p:nvSpPr>
        <p:spPr>
          <a:xfrm>
            <a:off x="7265045" y="791278"/>
            <a:ext cx="4652058" cy="1325563"/>
          </a:xfrm>
        </p:spPr>
        <p:txBody>
          <a:bodyPr>
            <a:normAutofit/>
          </a:bodyPr>
          <a:lstStyle/>
          <a:p>
            <a:pPr marL="0" indent="0">
              <a:buNone/>
            </a:pPr>
            <a:endParaRPr lang="en-US" sz="4400" i="1" dirty="0"/>
          </a:p>
        </p:txBody>
      </p:sp>
      <p:pic>
        <p:nvPicPr>
          <p:cNvPr id="5" name="Picture 9" descr="p95">
            <a:extLst>
              <a:ext uri="{FF2B5EF4-FFF2-40B4-BE49-F238E27FC236}">
                <a16:creationId xmlns:a16="http://schemas.microsoft.com/office/drawing/2014/main" id="{E23B6FC8-036A-9F47-B0D2-BD4AB5A10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776692" y="862148"/>
            <a:ext cx="8140411" cy="493280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a:extLst>
              <a:ext uri="{FF2B5EF4-FFF2-40B4-BE49-F238E27FC236}">
                <a16:creationId xmlns:a16="http://schemas.microsoft.com/office/drawing/2014/main" id="{0F969916-E446-9041-9C8F-25F6F97659A2}"/>
              </a:ext>
            </a:extLst>
          </p:cNvPr>
          <p:cNvSpPr/>
          <p:nvPr/>
        </p:nvSpPr>
        <p:spPr>
          <a:xfrm>
            <a:off x="194116" y="480309"/>
            <a:ext cx="3707243" cy="5755422"/>
          </a:xfrm>
          <a:prstGeom prst="rect">
            <a:avLst/>
          </a:prstGeom>
        </p:spPr>
        <p:txBody>
          <a:bodyPr wrap="square">
            <a:spAutoFit/>
          </a:bodyPr>
          <a:lstStyle/>
          <a:p>
            <a:pPr>
              <a:spcBef>
                <a:spcPct val="50000"/>
              </a:spcBef>
            </a:pPr>
            <a:r>
              <a:rPr lang="en-GB" altLang="en-US" sz="3200" i="1" dirty="0"/>
              <a:t>No.2 Initial Training Wing. Photographed in front of the main entrance to St. John’s New College, Cambridge, November 1942.</a:t>
            </a:r>
          </a:p>
          <a:p>
            <a:pPr>
              <a:spcBef>
                <a:spcPct val="50000"/>
              </a:spcBef>
            </a:pPr>
            <a:r>
              <a:rPr lang="en-GB" altLang="en-US" sz="3200" i="1" dirty="0"/>
              <a:t>Photo courtesy </a:t>
            </a:r>
            <a:r>
              <a:rPr lang="en-GB" altLang="en-US" sz="3200" b="1" i="1" dirty="0"/>
              <a:t>Arthur Hornby</a:t>
            </a:r>
            <a:r>
              <a:rPr lang="en-GB" altLang="en-US" sz="3200" i="1" dirty="0"/>
              <a:t> who appears on </a:t>
            </a:r>
            <a:r>
              <a:rPr lang="en-GB" altLang="en-US" sz="3200" b="1" dirty="0"/>
              <a:t>Tubby’s</a:t>
            </a:r>
            <a:r>
              <a:rPr lang="en-GB" altLang="en-US" sz="3200" i="1" dirty="0"/>
              <a:t> right.</a:t>
            </a:r>
            <a:endParaRPr lang="en-US" altLang="en-US" sz="3200" i="1" dirty="0"/>
          </a:p>
        </p:txBody>
      </p:sp>
      <p:cxnSp>
        <p:nvCxnSpPr>
          <p:cNvPr id="8" name="Straight Arrow Connector 7"/>
          <p:cNvCxnSpPr/>
          <p:nvPr/>
        </p:nvCxnSpPr>
        <p:spPr>
          <a:xfrm flipV="1">
            <a:off x="5639150" y="4278085"/>
            <a:ext cx="163286" cy="1741715"/>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15" name="TextBox 14"/>
          <p:cNvSpPr txBox="1"/>
          <p:nvPr/>
        </p:nvSpPr>
        <p:spPr>
          <a:xfrm>
            <a:off x="5094513" y="6115987"/>
            <a:ext cx="1089273" cy="523220"/>
          </a:xfrm>
          <a:prstGeom prst="rect">
            <a:avLst/>
          </a:prstGeom>
          <a:noFill/>
        </p:spPr>
        <p:txBody>
          <a:bodyPr wrap="none" rtlCol="0">
            <a:spAutoFit/>
          </a:bodyPr>
          <a:lstStyle/>
          <a:p>
            <a:r>
              <a:rPr lang="en-GB" sz="2800" b="1" dirty="0">
                <a:solidFill>
                  <a:srgbClr val="FFC000"/>
                </a:solidFill>
              </a:rPr>
              <a:t>Tubby</a:t>
            </a:r>
          </a:p>
        </p:txBody>
      </p:sp>
    </p:spTree>
    <p:extLst>
      <p:ext uri="{BB962C8B-B14F-4D97-AF65-F5344CB8AC3E}">
        <p14:creationId xmlns:p14="http://schemas.microsoft.com/office/powerpoint/2010/main" val="30282804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F5092C-1450-8D4F-90BC-5C07AE050C41}"/>
              </a:ext>
            </a:extLst>
          </p:cNvPr>
          <p:cNvPicPr>
            <a:picLocks noChangeAspect="1"/>
          </p:cNvPicPr>
          <p:nvPr/>
        </p:nvPicPr>
        <p:blipFill>
          <a:blip r:embed="rId2"/>
          <a:stretch>
            <a:fillRect/>
          </a:stretch>
        </p:blipFill>
        <p:spPr>
          <a:xfrm>
            <a:off x="-2998400" y="-1577705"/>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3" name="Content Placeholder 2">
            <a:extLst>
              <a:ext uri="{FF2B5EF4-FFF2-40B4-BE49-F238E27FC236}">
                <a16:creationId xmlns:a16="http://schemas.microsoft.com/office/drawing/2014/main" id="{A0A10D0B-D98C-5E41-BB7D-A500FCF42668}"/>
              </a:ext>
            </a:extLst>
          </p:cNvPr>
          <p:cNvSpPr>
            <a:spLocks noGrp="1"/>
          </p:cNvSpPr>
          <p:nvPr>
            <p:ph sz="half" idx="2"/>
          </p:nvPr>
        </p:nvSpPr>
        <p:spPr>
          <a:xfrm>
            <a:off x="8436429" y="1991588"/>
            <a:ext cx="3441534" cy="4351338"/>
          </a:xfrm>
        </p:spPr>
        <p:txBody>
          <a:bodyPr>
            <a:normAutofit/>
          </a:bodyPr>
          <a:lstStyle/>
          <a:p>
            <a:pPr marL="0" indent="0">
              <a:buNone/>
            </a:pPr>
            <a:r>
              <a:rPr lang="en-US" sz="4000" dirty="0"/>
              <a:t>Troop Ship</a:t>
            </a:r>
          </a:p>
          <a:p>
            <a:pPr marL="0" indent="0">
              <a:buNone/>
            </a:pPr>
            <a:r>
              <a:rPr lang="en-GB" altLang="en-US" sz="4000" i="1" dirty="0"/>
              <a:t>George W. Goethuls</a:t>
            </a:r>
            <a:endParaRPr lang="en-US" altLang="en-US" sz="4000" i="1" dirty="0"/>
          </a:p>
          <a:p>
            <a:pPr marL="0" indent="0">
              <a:buNone/>
            </a:pPr>
            <a:endParaRPr lang="en-US" sz="4000" dirty="0"/>
          </a:p>
        </p:txBody>
      </p:sp>
      <p:pic>
        <p:nvPicPr>
          <p:cNvPr id="6" name="Content Placeholder 5" descr="A boat is docked next to a body of water&#10;&#10;Description automatically generated">
            <a:extLst>
              <a:ext uri="{FF2B5EF4-FFF2-40B4-BE49-F238E27FC236}">
                <a16:creationId xmlns:a16="http://schemas.microsoft.com/office/drawing/2014/main" id="{43D867C7-41E0-ED4A-BC2F-082022CFBD66}"/>
              </a:ext>
            </a:extLst>
          </p:cNvPr>
          <p:cNvPicPr>
            <a:picLocks noGrp="1" noChangeAspect="1"/>
          </p:cNvPicPr>
          <p:nvPr>
            <p:ph sz="half" idx="1"/>
          </p:nvPr>
        </p:nvPicPr>
        <p:blipFill>
          <a:blip r:embed="rId3"/>
          <a:stretch>
            <a:fillRect/>
          </a:stretch>
        </p:blipFill>
        <p:spPr>
          <a:xfrm>
            <a:off x="381409" y="374979"/>
            <a:ext cx="7767167" cy="5967947"/>
          </a:xfrm>
        </p:spPr>
      </p:pic>
    </p:spTree>
    <p:extLst>
      <p:ext uri="{BB962C8B-B14F-4D97-AF65-F5344CB8AC3E}">
        <p14:creationId xmlns:p14="http://schemas.microsoft.com/office/powerpoint/2010/main" val="4227847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F5092C-1450-8D4F-90BC-5C07AE050C41}"/>
              </a:ext>
            </a:extLst>
          </p:cNvPr>
          <p:cNvPicPr>
            <a:picLocks noChangeAspect="1"/>
          </p:cNvPicPr>
          <p:nvPr/>
        </p:nvPicPr>
        <p:blipFill>
          <a:blip r:embed="rId2"/>
          <a:stretch>
            <a:fillRect/>
          </a:stretch>
        </p:blipFill>
        <p:spPr>
          <a:xfrm>
            <a:off x="-1422972" y="-1551297"/>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3" name="Content Placeholder 2">
            <a:extLst>
              <a:ext uri="{FF2B5EF4-FFF2-40B4-BE49-F238E27FC236}">
                <a16:creationId xmlns:a16="http://schemas.microsoft.com/office/drawing/2014/main" id="{A0A10D0B-D98C-5E41-BB7D-A500FCF42668}"/>
              </a:ext>
            </a:extLst>
          </p:cNvPr>
          <p:cNvSpPr>
            <a:spLocks noGrp="1"/>
          </p:cNvSpPr>
          <p:nvPr>
            <p:ph sz="half" idx="2"/>
          </p:nvPr>
        </p:nvSpPr>
        <p:spPr>
          <a:xfrm>
            <a:off x="6728914" y="1717471"/>
            <a:ext cx="5854148" cy="4351338"/>
          </a:xfrm>
        </p:spPr>
        <p:txBody>
          <a:bodyPr>
            <a:normAutofit/>
          </a:bodyPr>
          <a:lstStyle/>
          <a:p>
            <a:pPr marL="0" indent="0">
              <a:buNone/>
            </a:pPr>
            <a:r>
              <a:rPr lang="en-US" sz="3200" b="1" i="1" dirty="0"/>
              <a:t>                     </a:t>
            </a:r>
            <a:r>
              <a:rPr lang="en-US" sz="3600" i="1" dirty="0"/>
              <a:t>15 Years work</a:t>
            </a:r>
          </a:p>
          <a:p>
            <a:endParaRPr lang="en-US" sz="3600" dirty="0"/>
          </a:p>
          <a:p>
            <a:pPr marL="0" indent="0">
              <a:buNone/>
            </a:pPr>
            <a:r>
              <a:rPr lang="en-US" sz="3600" dirty="0"/>
              <a:t>            </a:t>
            </a:r>
            <a:r>
              <a:rPr lang="en-US" sz="3600" b="1" dirty="0"/>
              <a:t>“A LABOUR OF LOVE”</a:t>
            </a:r>
          </a:p>
        </p:txBody>
      </p:sp>
      <p:pic>
        <p:nvPicPr>
          <p:cNvPr id="7" name="Content Placeholder 6" descr="A picture containing indoor, wall, photo&#10;&#10;Description automatically generated">
            <a:extLst>
              <a:ext uri="{FF2B5EF4-FFF2-40B4-BE49-F238E27FC236}">
                <a16:creationId xmlns:a16="http://schemas.microsoft.com/office/drawing/2014/main" id="{C9432F29-4528-464A-8018-67EA82525148}"/>
              </a:ext>
            </a:extLst>
          </p:cNvPr>
          <p:cNvPicPr>
            <a:picLocks noGrp="1" noChangeAspect="1"/>
          </p:cNvPicPr>
          <p:nvPr>
            <p:ph sz="half" idx="1"/>
          </p:nvPr>
        </p:nvPicPr>
        <p:blipFill>
          <a:blip r:embed="rId3"/>
          <a:stretch>
            <a:fillRect/>
          </a:stretch>
        </p:blipFill>
        <p:spPr>
          <a:xfrm>
            <a:off x="-2193984" y="-698090"/>
            <a:ext cx="10074787" cy="7556090"/>
          </a:xfrm>
        </p:spPr>
      </p:pic>
    </p:spTree>
    <p:extLst>
      <p:ext uri="{BB962C8B-B14F-4D97-AF65-F5344CB8AC3E}">
        <p14:creationId xmlns:p14="http://schemas.microsoft.com/office/powerpoint/2010/main" val="16504842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8A8B-B014-0244-9A7F-52455FBFC456}"/>
              </a:ext>
            </a:extLst>
          </p:cNvPr>
          <p:cNvSpPr>
            <a:spLocks noGrp="1"/>
          </p:cNvSpPr>
          <p:nvPr>
            <p:ph type="title"/>
          </p:nvPr>
        </p:nvSpPr>
        <p:spPr>
          <a:xfrm>
            <a:off x="2449597" y="365125"/>
            <a:ext cx="10515600" cy="1325563"/>
          </a:xfrm>
        </p:spPr>
        <p:txBody>
          <a:bodyPr/>
          <a:lstStyle/>
          <a:p>
            <a:endParaRPr lang="en-US" dirty="0"/>
          </a:p>
        </p:txBody>
      </p:sp>
      <p:pic>
        <p:nvPicPr>
          <p:cNvPr id="6" name="Picture 5">
            <a:extLst>
              <a:ext uri="{FF2B5EF4-FFF2-40B4-BE49-F238E27FC236}">
                <a16:creationId xmlns:a16="http://schemas.microsoft.com/office/drawing/2014/main" id="{C8CF5E72-B4D3-5C46-B188-62A16BE0E1BF}"/>
              </a:ext>
            </a:extLst>
          </p:cNvPr>
          <p:cNvPicPr>
            <a:picLocks noChangeAspect="1"/>
          </p:cNvPicPr>
          <p:nvPr/>
        </p:nvPicPr>
        <p:blipFill>
          <a:blip r:embed="rId2"/>
          <a:stretch>
            <a:fillRect/>
          </a:stretch>
        </p:blipFill>
        <p:spPr>
          <a:xfrm>
            <a:off x="-2963566" y="-1377407"/>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4" name="Content Placeholder 3">
            <a:extLst>
              <a:ext uri="{FF2B5EF4-FFF2-40B4-BE49-F238E27FC236}">
                <a16:creationId xmlns:a16="http://schemas.microsoft.com/office/drawing/2014/main" id="{075CE791-A259-2745-BEBB-651043B30C7A}"/>
              </a:ext>
            </a:extLst>
          </p:cNvPr>
          <p:cNvSpPr>
            <a:spLocks noGrp="1"/>
          </p:cNvSpPr>
          <p:nvPr>
            <p:ph idx="1"/>
          </p:nvPr>
        </p:nvSpPr>
        <p:spPr>
          <a:xfrm>
            <a:off x="7265045" y="791278"/>
            <a:ext cx="4652058" cy="1325563"/>
          </a:xfrm>
        </p:spPr>
        <p:txBody>
          <a:bodyPr>
            <a:normAutofit/>
          </a:bodyPr>
          <a:lstStyle/>
          <a:p>
            <a:pPr marL="0" indent="0">
              <a:buNone/>
            </a:pPr>
            <a:endParaRPr lang="en-US" sz="4400" i="1" dirty="0"/>
          </a:p>
        </p:txBody>
      </p:sp>
      <p:pic>
        <p:nvPicPr>
          <p:cNvPr id="7" name="Picture 10" descr="95aa">
            <a:extLst>
              <a:ext uri="{FF2B5EF4-FFF2-40B4-BE49-F238E27FC236}">
                <a16:creationId xmlns:a16="http://schemas.microsoft.com/office/drawing/2014/main" id="{53AD6F23-990B-2542-ADCF-E4D27B65F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774825" y="444500"/>
            <a:ext cx="8642350" cy="49990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9">
            <a:extLst>
              <a:ext uri="{FF2B5EF4-FFF2-40B4-BE49-F238E27FC236}">
                <a16:creationId xmlns:a16="http://schemas.microsoft.com/office/drawing/2014/main" id="{2F9C5C4B-C535-134F-9880-4CFE1A23DA12}"/>
              </a:ext>
            </a:extLst>
          </p:cNvPr>
          <p:cNvSpPr txBox="1">
            <a:spLocks noChangeArrowheads="1"/>
          </p:cNvSpPr>
          <p:nvPr/>
        </p:nvSpPr>
        <p:spPr>
          <a:xfrm>
            <a:off x="1409240" y="5811486"/>
            <a:ext cx="9373519" cy="86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GB" altLang="en-US" sz="3200" i="1" dirty="0"/>
              <a:t>Cape Town from Liberty Ship George W. Goethuls</a:t>
            </a:r>
            <a:endParaRPr lang="en-US" altLang="en-US" sz="3200" i="1" dirty="0"/>
          </a:p>
        </p:txBody>
      </p:sp>
    </p:spTree>
    <p:extLst>
      <p:ext uri="{BB962C8B-B14F-4D97-AF65-F5344CB8AC3E}">
        <p14:creationId xmlns:p14="http://schemas.microsoft.com/office/powerpoint/2010/main" val="25182977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7BF8FD-1FF8-4D45-BBD5-4F6AA07E532C}"/>
              </a:ext>
            </a:extLst>
          </p:cNvPr>
          <p:cNvPicPr>
            <a:picLocks noChangeAspect="1"/>
          </p:cNvPicPr>
          <p:nvPr/>
        </p:nvPicPr>
        <p:blipFill>
          <a:blip r:embed="rId2"/>
          <a:stretch>
            <a:fillRect/>
          </a:stretch>
        </p:blipFill>
        <p:spPr>
          <a:xfrm>
            <a:off x="-3050652" y="-1154978"/>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156677" name="Rectangle 5">
            <a:extLst>
              <a:ext uri="{FF2B5EF4-FFF2-40B4-BE49-F238E27FC236}">
                <a16:creationId xmlns:a16="http://schemas.microsoft.com/office/drawing/2014/main" id="{4A62EB72-8BCA-DC46-9D7D-DF8F6A4167E5}"/>
              </a:ext>
            </a:extLst>
          </p:cNvPr>
          <p:cNvSpPr>
            <a:spLocks noGrp="1" noChangeArrowheads="1"/>
          </p:cNvSpPr>
          <p:nvPr>
            <p:ph type="body" sz="half" idx="1"/>
          </p:nvPr>
        </p:nvSpPr>
        <p:spPr>
          <a:xfrm>
            <a:off x="95794" y="5172892"/>
            <a:ext cx="12000411" cy="981075"/>
          </a:xfrm>
        </p:spPr>
        <p:txBody>
          <a:bodyPr>
            <a:noAutofit/>
          </a:bodyPr>
          <a:lstStyle/>
          <a:p>
            <a:pPr>
              <a:lnSpc>
                <a:spcPct val="80000"/>
              </a:lnSpc>
              <a:buFontTx/>
              <a:buNone/>
            </a:pPr>
            <a:r>
              <a:rPr lang="en-GB" altLang="en-US" sz="3200" dirty="0"/>
              <a:t>No 26 Air School, St Petersburg, No 11 War Course, April 28</a:t>
            </a:r>
            <a:r>
              <a:rPr lang="en-GB" altLang="en-US" sz="3200" baseline="30000" dirty="0"/>
              <a:t>th</a:t>
            </a:r>
            <a:r>
              <a:rPr lang="en-GB" altLang="en-US" sz="3200" dirty="0"/>
              <a:t>, 1944. End of training. </a:t>
            </a:r>
            <a:r>
              <a:rPr lang="en-GB" altLang="en-US" sz="3200" b="1" dirty="0"/>
              <a:t>Tubby</a:t>
            </a:r>
            <a:r>
              <a:rPr lang="en-GB" altLang="en-US" sz="3200" dirty="0"/>
              <a:t> front row with Intake Winner Trophy. </a:t>
            </a:r>
            <a:r>
              <a:rPr lang="en-GB" altLang="en-US" sz="3200" b="1" dirty="0"/>
              <a:t>Norman Moseley</a:t>
            </a:r>
            <a:r>
              <a:rPr lang="en-GB" altLang="en-US" sz="3200" dirty="0"/>
              <a:t> 4</a:t>
            </a:r>
            <a:r>
              <a:rPr lang="en-GB" altLang="en-US" sz="3200" baseline="30000" dirty="0"/>
              <a:t>th</a:t>
            </a:r>
            <a:r>
              <a:rPr lang="en-GB" altLang="en-US" sz="3200" dirty="0"/>
              <a:t> left, top but one row standing, </a:t>
            </a:r>
            <a:r>
              <a:rPr lang="en-GB" altLang="en-US" sz="3200" b="1" dirty="0"/>
              <a:t>Howard Jones</a:t>
            </a:r>
            <a:r>
              <a:rPr lang="en-GB" altLang="en-US" sz="3200" dirty="0"/>
              <a:t>, 5</a:t>
            </a:r>
            <a:r>
              <a:rPr lang="en-GB" altLang="en-US" sz="3200" baseline="30000" dirty="0"/>
              <a:t>th</a:t>
            </a:r>
            <a:r>
              <a:rPr lang="en-GB" altLang="en-US" sz="3200" dirty="0"/>
              <a:t> left 2</a:t>
            </a:r>
            <a:r>
              <a:rPr lang="en-GB" altLang="en-US" sz="3200" baseline="30000" dirty="0"/>
              <a:t>nd</a:t>
            </a:r>
            <a:r>
              <a:rPr lang="en-GB" altLang="en-US" sz="3200" dirty="0"/>
              <a:t> row. All three survived the war</a:t>
            </a:r>
            <a:r>
              <a:rPr lang="en-GB" altLang="en-US" sz="3600" dirty="0"/>
              <a:t>.</a:t>
            </a:r>
            <a:endParaRPr lang="en-US" altLang="en-US" sz="3600" dirty="0"/>
          </a:p>
        </p:txBody>
      </p:sp>
      <p:pic>
        <p:nvPicPr>
          <p:cNvPr id="156679" name="Picture 7" descr="p95b">
            <a:extLst>
              <a:ext uri="{FF2B5EF4-FFF2-40B4-BE49-F238E27FC236}">
                <a16:creationId xmlns:a16="http://schemas.microsoft.com/office/drawing/2014/main" id="{B607F997-C619-0841-9239-2ECA760AA7C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211977" y="258584"/>
            <a:ext cx="7517448" cy="491430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28085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3385586-DE4D-F749-BC60-943E7D0BBF94}"/>
              </a:ext>
            </a:extLst>
          </p:cNvPr>
          <p:cNvPicPr>
            <a:picLocks noChangeAspect="1"/>
          </p:cNvPicPr>
          <p:nvPr/>
        </p:nvPicPr>
        <p:blipFill>
          <a:blip r:embed="rId2"/>
          <a:stretch>
            <a:fillRect/>
          </a:stretch>
        </p:blipFill>
        <p:spPr>
          <a:xfrm>
            <a:off x="-2927890" y="-1377407"/>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79876" name="Rectangle 4">
            <a:extLst>
              <a:ext uri="{FF2B5EF4-FFF2-40B4-BE49-F238E27FC236}">
                <a16:creationId xmlns:a16="http://schemas.microsoft.com/office/drawing/2014/main" id="{E4951084-39B8-594B-BA88-FFE4BE49D232}"/>
              </a:ext>
            </a:extLst>
          </p:cNvPr>
          <p:cNvSpPr>
            <a:spLocks noGrp="1" noChangeArrowheads="1"/>
          </p:cNvSpPr>
          <p:nvPr>
            <p:ph type="title" sz="quarter"/>
          </p:nvPr>
        </p:nvSpPr>
        <p:spPr>
          <a:xfrm>
            <a:off x="3548065" y="188913"/>
            <a:ext cx="2692399" cy="1871662"/>
          </a:xfrm>
        </p:spPr>
        <p:txBody>
          <a:bodyPr>
            <a:noAutofit/>
          </a:bodyPr>
          <a:lstStyle/>
          <a:p>
            <a:r>
              <a:rPr lang="en-GB" altLang="en-US" sz="3200" b="1" dirty="0">
                <a:latin typeface="+mn-lt"/>
              </a:rPr>
              <a:t>Tubby</a:t>
            </a:r>
            <a:r>
              <a:rPr lang="en-GB" altLang="en-US" sz="3200" dirty="0">
                <a:latin typeface="+mn-lt"/>
              </a:rPr>
              <a:t> </a:t>
            </a:r>
            <a:r>
              <a:rPr lang="en-GB" altLang="en-US" sz="3200" i="1" dirty="0">
                <a:latin typeface="+mn-lt"/>
              </a:rPr>
              <a:t>receives his ‘wings’ April 28</a:t>
            </a:r>
            <a:r>
              <a:rPr lang="en-GB" altLang="en-US" sz="3200" i="1" baseline="30000" dirty="0">
                <a:latin typeface="+mn-lt"/>
              </a:rPr>
              <a:t>th</a:t>
            </a:r>
            <a:r>
              <a:rPr lang="en-GB" altLang="en-US" sz="3200" i="1" dirty="0">
                <a:latin typeface="+mn-lt"/>
              </a:rPr>
              <a:t>, 1944</a:t>
            </a:r>
            <a:endParaRPr lang="en-US" altLang="en-US" sz="3200" i="1" dirty="0">
              <a:latin typeface="+mn-lt"/>
            </a:endParaRPr>
          </a:p>
        </p:txBody>
      </p:sp>
      <p:pic>
        <p:nvPicPr>
          <p:cNvPr id="79881" name="Picture 9" descr="p96">
            <a:extLst>
              <a:ext uri="{FF2B5EF4-FFF2-40B4-BE49-F238E27FC236}">
                <a16:creationId xmlns:a16="http://schemas.microsoft.com/office/drawing/2014/main" id="{3517001B-CA2C-554C-9D8A-985CB5BFA94A}"/>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710408" y="144463"/>
            <a:ext cx="2692400" cy="3644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9882" name="Picture 10" descr="p96a">
            <a:extLst>
              <a:ext uri="{FF2B5EF4-FFF2-40B4-BE49-F238E27FC236}">
                <a16:creationId xmlns:a16="http://schemas.microsoft.com/office/drawing/2014/main" id="{E69CD892-7EB2-9445-B0A3-2937F8729001}"/>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240464" y="0"/>
            <a:ext cx="2478087" cy="3644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9883" name="Picture 11" descr="p96b">
            <a:extLst>
              <a:ext uri="{FF2B5EF4-FFF2-40B4-BE49-F238E27FC236}">
                <a16:creationId xmlns:a16="http://schemas.microsoft.com/office/drawing/2014/main" id="{ECA13B64-BB44-6E4E-9169-92133C964386}"/>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2855914" y="3789363"/>
            <a:ext cx="2528887" cy="290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9884" name="Picture 12" descr="p96c">
            <a:extLst>
              <a:ext uri="{FF2B5EF4-FFF2-40B4-BE49-F238E27FC236}">
                <a16:creationId xmlns:a16="http://schemas.microsoft.com/office/drawing/2014/main" id="{59E709A3-B65C-3143-A676-1F5A8E88B392}"/>
              </a:ext>
            </a:extLst>
          </p:cNvPr>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8170864" y="3644900"/>
            <a:ext cx="2128837" cy="3024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85" name="Text Box 13">
            <a:extLst>
              <a:ext uri="{FF2B5EF4-FFF2-40B4-BE49-F238E27FC236}">
                <a16:creationId xmlns:a16="http://schemas.microsoft.com/office/drawing/2014/main" id="{636A0930-8DB1-3545-8A51-E72E924902BD}"/>
              </a:ext>
            </a:extLst>
          </p:cNvPr>
          <p:cNvSpPr txBox="1">
            <a:spLocks noChangeArrowheads="1"/>
          </p:cNvSpPr>
          <p:nvPr/>
        </p:nvSpPr>
        <p:spPr bwMode="auto">
          <a:xfrm>
            <a:off x="9120189" y="260351"/>
            <a:ext cx="195795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3200" b="1" dirty="0"/>
              <a:t>Tubby</a:t>
            </a:r>
            <a:r>
              <a:rPr lang="en-GB" altLang="en-US" sz="3200" dirty="0"/>
              <a:t> </a:t>
            </a:r>
            <a:r>
              <a:rPr lang="en-GB" altLang="en-US" sz="3200" i="1" dirty="0"/>
              <a:t>receives, ‘Best of Intake’ bombing trophy</a:t>
            </a:r>
            <a:endParaRPr lang="en-US" altLang="en-US" sz="3200" i="1" dirty="0"/>
          </a:p>
        </p:txBody>
      </p:sp>
      <p:sp>
        <p:nvSpPr>
          <p:cNvPr id="79886" name="Text Box 14">
            <a:extLst>
              <a:ext uri="{FF2B5EF4-FFF2-40B4-BE49-F238E27FC236}">
                <a16:creationId xmlns:a16="http://schemas.microsoft.com/office/drawing/2014/main" id="{B511E1DD-EE80-AD49-B466-BEEB3BC907F6}"/>
              </a:ext>
            </a:extLst>
          </p:cNvPr>
          <p:cNvSpPr txBox="1">
            <a:spLocks noChangeArrowheads="1"/>
          </p:cNvSpPr>
          <p:nvPr/>
        </p:nvSpPr>
        <p:spPr bwMode="auto">
          <a:xfrm>
            <a:off x="746698" y="4507896"/>
            <a:ext cx="204841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3200" i="1" dirty="0"/>
              <a:t>The trophy’s inscription</a:t>
            </a:r>
            <a:r>
              <a:rPr lang="en-GB" altLang="en-US" sz="3200" dirty="0"/>
              <a:t>.</a:t>
            </a:r>
            <a:endParaRPr lang="en-US" altLang="en-US" sz="3200" dirty="0"/>
          </a:p>
        </p:txBody>
      </p:sp>
      <p:sp>
        <p:nvSpPr>
          <p:cNvPr id="79887" name="Text Box 15">
            <a:extLst>
              <a:ext uri="{FF2B5EF4-FFF2-40B4-BE49-F238E27FC236}">
                <a16:creationId xmlns:a16="http://schemas.microsoft.com/office/drawing/2014/main" id="{3FCB7BDF-6FE2-FA4C-8109-E05A32765AE6}"/>
              </a:ext>
            </a:extLst>
          </p:cNvPr>
          <p:cNvSpPr txBox="1">
            <a:spLocks noChangeArrowheads="1"/>
          </p:cNvSpPr>
          <p:nvPr/>
        </p:nvSpPr>
        <p:spPr bwMode="auto">
          <a:xfrm>
            <a:off x="5973239" y="4498497"/>
            <a:ext cx="230346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3200" i="1" dirty="0"/>
              <a:t>A proud </a:t>
            </a:r>
            <a:r>
              <a:rPr lang="en-GB" altLang="en-US" sz="3200" b="1" i="1" dirty="0"/>
              <a:t>Tubby</a:t>
            </a:r>
            <a:r>
              <a:rPr lang="en-GB" altLang="en-US" sz="3200" i="1" dirty="0"/>
              <a:t> with his trophy</a:t>
            </a:r>
            <a:endParaRPr lang="en-US" altLang="en-US" sz="3200" i="1" dirty="0"/>
          </a:p>
        </p:txBody>
      </p:sp>
    </p:spTree>
    <p:extLst>
      <p:ext uri="{BB962C8B-B14F-4D97-AF65-F5344CB8AC3E}">
        <p14:creationId xmlns:p14="http://schemas.microsoft.com/office/powerpoint/2010/main" val="1191419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AC3ED5-6C7D-9B40-94F5-5E2369EE2C3A}"/>
              </a:ext>
            </a:extLst>
          </p:cNvPr>
          <p:cNvPicPr>
            <a:picLocks noChangeAspect="1"/>
          </p:cNvPicPr>
          <p:nvPr/>
        </p:nvPicPr>
        <p:blipFill>
          <a:blip r:embed="rId2"/>
          <a:stretch>
            <a:fillRect/>
          </a:stretch>
        </p:blipFill>
        <p:spPr>
          <a:xfrm>
            <a:off x="-3081270" y="-1377407"/>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81926" name="Rectangle 6">
            <a:extLst>
              <a:ext uri="{FF2B5EF4-FFF2-40B4-BE49-F238E27FC236}">
                <a16:creationId xmlns:a16="http://schemas.microsoft.com/office/drawing/2014/main" id="{A006BC07-5132-7B48-A572-28EEC2D5D364}"/>
              </a:ext>
            </a:extLst>
          </p:cNvPr>
          <p:cNvSpPr>
            <a:spLocks noGrp="1" noChangeArrowheads="1"/>
          </p:cNvSpPr>
          <p:nvPr>
            <p:ph type="body" sz="half" idx="2"/>
          </p:nvPr>
        </p:nvSpPr>
        <p:spPr>
          <a:xfrm>
            <a:off x="2706687" y="6095623"/>
            <a:ext cx="6778625" cy="1003300"/>
          </a:xfrm>
        </p:spPr>
        <p:txBody>
          <a:bodyPr>
            <a:normAutofit/>
          </a:bodyPr>
          <a:lstStyle/>
          <a:p>
            <a:pPr>
              <a:buFontTx/>
              <a:buNone/>
            </a:pPr>
            <a:r>
              <a:rPr lang="en-GB" altLang="en-US" sz="3600" i="1" dirty="0"/>
              <a:t>‘Wings Parade’, April 28</a:t>
            </a:r>
            <a:r>
              <a:rPr lang="en-GB" altLang="en-US" sz="3600" i="1" baseline="30000" dirty="0"/>
              <a:t>th</a:t>
            </a:r>
            <a:r>
              <a:rPr lang="en-GB" altLang="en-US" sz="3600" i="1" dirty="0"/>
              <a:t>, 1944</a:t>
            </a:r>
            <a:endParaRPr lang="en-US" altLang="en-US" sz="3600" i="1" dirty="0"/>
          </a:p>
        </p:txBody>
      </p:sp>
      <p:pic>
        <p:nvPicPr>
          <p:cNvPr id="81927" name="Picture 7" descr="p97">
            <a:extLst>
              <a:ext uri="{FF2B5EF4-FFF2-40B4-BE49-F238E27FC236}">
                <a16:creationId xmlns:a16="http://schemas.microsoft.com/office/drawing/2014/main" id="{5E3FB272-BB29-C740-940C-ACB5DF8F1038}"/>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919289" y="0"/>
            <a:ext cx="8353425" cy="5981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91792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3FB0AF-0BC0-BE40-8947-F516135B206B}"/>
              </a:ext>
            </a:extLst>
          </p:cNvPr>
          <p:cNvPicPr>
            <a:picLocks noChangeAspect="1"/>
          </p:cNvPicPr>
          <p:nvPr/>
        </p:nvPicPr>
        <p:blipFill>
          <a:blip r:embed="rId2"/>
          <a:stretch>
            <a:fillRect/>
          </a:stretch>
        </p:blipFill>
        <p:spPr>
          <a:xfrm>
            <a:off x="-2941933" y="-1137563"/>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83975" name="Picture 7" descr="p98">
            <a:extLst>
              <a:ext uri="{FF2B5EF4-FFF2-40B4-BE49-F238E27FC236}">
                <a16:creationId xmlns:a16="http://schemas.microsoft.com/office/drawing/2014/main" id="{766951EF-908C-0D43-BC9B-15AD9F20F3E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058989" y="69396"/>
            <a:ext cx="7685087" cy="4991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974" name="Rectangle 6">
            <a:extLst>
              <a:ext uri="{FF2B5EF4-FFF2-40B4-BE49-F238E27FC236}">
                <a16:creationId xmlns:a16="http://schemas.microsoft.com/office/drawing/2014/main" id="{96C03E69-123B-3D4A-B487-2C7B5851D326}"/>
              </a:ext>
            </a:extLst>
          </p:cNvPr>
          <p:cNvSpPr>
            <a:spLocks noGrp="1" noChangeArrowheads="1"/>
          </p:cNvSpPr>
          <p:nvPr>
            <p:ph type="body" sz="half" idx="2"/>
          </p:nvPr>
        </p:nvSpPr>
        <p:spPr>
          <a:xfrm>
            <a:off x="487679" y="4832349"/>
            <a:ext cx="11547566" cy="2187575"/>
          </a:xfrm>
        </p:spPr>
        <p:txBody>
          <a:bodyPr>
            <a:noAutofit/>
          </a:bodyPr>
          <a:lstStyle/>
          <a:p>
            <a:pPr>
              <a:buFontTx/>
              <a:buNone/>
            </a:pPr>
            <a:r>
              <a:rPr lang="en-GB" altLang="en-US" sz="3200" i="1" dirty="0"/>
              <a:t>New pilots arrive at No. 77 Operational Training Unit Quastina, Palestine </a:t>
            </a:r>
            <a:r>
              <a:rPr lang="en-GB" altLang="en-US" sz="3200" b="1" dirty="0"/>
              <a:t>Tubby</a:t>
            </a:r>
            <a:r>
              <a:rPr lang="en-GB" altLang="en-US" sz="3200" i="1" dirty="0"/>
              <a:t> centre of top row, </a:t>
            </a:r>
            <a:r>
              <a:rPr lang="en-GB" altLang="en-US" sz="3200" b="1" dirty="0"/>
              <a:t>Howard Jones</a:t>
            </a:r>
            <a:r>
              <a:rPr lang="en-GB" altLang="en-US" sz="3200" i="1" dirty="0"/>
              <a:t>, 2</a:t>
            </a:r>
            <a:r>
              <a:rPr lang="en-GB" altLang="en-US" sz="3200" i="1" baseline="30000" dirty="0"/>
              <a:t>nd</a:t>
            </a:r>
            <a:r>
              <a:rPr lang="en-GB" altLang="en-US" sz="3200" i="1" dirty="0"/>
              <a:t> right of front row.  This was for his training on the Wellington Bomber Mk X			Photo </a:t>
            </a:r>
            <a:r>
              <a:rPr lang="en-GB" sz="3200" i="1" dirty="0"/>
              <a:t>courtesy</a:t>
            </a:r>
            <a:r>
              <a:rPr lang="en-GB" altLang="en-US" sz="3200" i="1" dirty="0"/>
              <a:t> </a:t>
            </a:r>
            <a:r>
              <a:rPr lang="en-GB" altLang="en-US" sz="3200" b="1" dirty="0"/>
              <a:t>Howard Jones</a:t>
            </a:r>
            <a:endParaRPr lang="en-US" altLang="en-US" sz="3200" b="1" dirty="0"/>
          </a:p>
        </p:txBody>
      </p:sp>
    </p:spTree>
    <p:extLst>
      <p:ext uri="{BB962C8B-B14F-4D97-AF65-F5344CB8AC3E}">
        <p14:creationId xmlns:p14="http://schemas.microsoft.com/office/powerpoint/2010/main" val="2976398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7B347F-301A-9846-90EF-706524B7A747}"/>
              </a:ext>
            </a:extLst>
          </p:cNvPr>
          <p:cNvPicPr>
            <a:picLocks noChangeAspect="1"/>
          </p:cNvPicPr>
          <p:nvPr/>
        </p:nvPicPr>
        <p:blipFill>
          <a:blip r:embed="rId2"/>
          <a:stretch>
            <a:fillRect/>
          </a:stretch>
        </p:blipFill>
        <p:spPr>
          <a:xfrm>
            <a:off x="-3081269" y="-1148334"/>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86020" name="Rectangle 4">
            <a:extLst>
              <a:ext uri="{FF2B5EF4-FFF2-40B4-BE49-F238E27FC236}">
                <a16:creationId xmlns:a16="http://schemas.microsoft.com/office/drawing/2014/main" id="{D4D12C5A-B80C-0549-98AC-9B266271F33F}"/>
              </a:ext>
            </a:extLst>
          </p:cNvPr>
          <p:cNvSpPr>
            <a:spLocks noGrp="1" noChangeArrowheads="1"/>
          </p:cNvSpPr>
          <p:nvPr>
            <p:ph type="title" sz="quarter"/>
          </p:nvPr>
        </p:nvSpPr>
        <p:spPr>
          <a:xfrm>
            <a:off x="827315" y="3573464"/>
            <a:ext cx="4054250" cy="777875"/>
          </a:xfrm>
        </p:spPr>
        <p:txBody>
          <a:bodyPr>
            <a:noAutofit/>
          </a:bodyPr>
          <a:lstStyle/>
          <a:p>
            <a:r>
              <a:rPr lang="en-GB" altLang="en-US" sz="3200" b="1" i="1" dirty="0">
                <a:latin typeface="+mn-lt"/>
                <a:ea typeface="+mn-ea"/>
                <a:cs typeface="+mn-cs"/>
              </a:rPr>
              <a:t>Dave ‘Jack’ Scanlon, </a:t>
            </a:r>
            <a:r>
              <a:rPr lang="en-GB" altLang="en-US" sz="3200" i="1" dirty="0"/>
              <a:t>Tubby’s navigator.</a:t>
            </a:r>
            <a:endParaRPr lang="en-US" altLang="en-US" sz="3200" i="1" dirty="0"/>
          </a:p>
        </p:txBody>
      </p:sp>
      <p:pic>
        <p:nvPicPr>
          <p:cNvPr id="86025" name="Picture 9" descr="p100">
            <a:extLst>
              <a:ext uri="{FF2B5EF4-FFF2-40B4-BE49-F238E27FC236}">
                <a16:creationId xmlns:a16="http://schemas.microsoft.com/office/drawing/2014/main" id="{D3002B55-9FA6-754A-8210-F2B70CA6C9A4}"/>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2135188" y="188913"/>
            <a:ext cx="2197100" cy="3213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6" name="Picture 10" descr="p100a">
            <a:extLst>
              <a:ext uri="{FF2B5EF4-FFF2-40B4-BE49-F238E27FC236}">
                <a16:creationId xmlns:a16="http://schemas.microsoft.com/office/drawing/2014/main" id="{82343FD2-290B-FD40-8811-D45BA7A5B6FE}"/>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386388" y="0"/>
            <a:ext cx="2882900" cy="4076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7" name="Picture 11" descr="p100b">
            <a:extLst>
              <a:ext uri="{FF2B5EF4-FFF2-40B4-BE49-F238E27FC236}">
                <a16:creationId xmlns:a16="http://schemas.microsoft.com/office/drawing/2014/main" id="{D6480758-924F-9C48-9451-EB2B2B62B41D}"/>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1169988" y="4613276"/>
            <a:ext cx="4824412" cy="2017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30" name="Text Box 14">
            <a:extLst>
              <a:ext uri="{FF2B5EF4-FFF2-40B4-BE49-F238E27FC236}">
                <a16:creationId xmlns:a16="http://schemas.microsoft.com/office/drawing/2014/main" id="{7724E733-70C4-E346-A0DC-377E26FAD818}"/>
              </a:ext>
            </a:extLst>
          </p:cNvPr>
          <p:cNvSpPr txBox="1">
            <a:spLocks noChangeArrowheads="1"/>
          </p:cNvSpPr>
          <p:nvPr/>
        </p:nvSpPr>
        <p:spPr bwMode="auto">
          <a:xfrm>
            <a:off x="8401051" y="1196975"/>
            <a:ext cx="305072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3200" b="1" i="1" dirty="0"/>
              <a:t>Maurice ‘Scats’ Sandell</a:t>
            </a:r>
            <a:r>
              <a:rPr lang="en-GB" altLang="en-US" sz="3200" i="1" dirty="0"/>
              <a:t>, Tubby’s bomb aimer.</a:t>
            </a:r>
            <a:endParaRPr lang="en-US" altLang="en-US" sz="3200" i="1" dirty="0"/>
          </a:p>
        </p:txBody>
      </p:sp>
      <p:sp>
        <p:nvSpPr>
          <p:cNvPr id="86031" name="Text Box 15">
            <a:extLst>
              <a:ext uri="{FF2B5EF4-FFF2-40B4-BE49-F238E27FC236}">
                <a16:creationId xmlns:a16="http://schemas.microsoft.com/office/drawing/2014/main" id="{8E9052F6-5F26-6F4A-AA76-F22BE9BD4592}"/>
              </a:ext>
            </a:extLst>
          </p:cNvPr>
          <p:cNvSpPr txBox="1">
            <a:spLocks noChangeArrowheads="1"/>
          </p:cNvSpPr>
          <p:nvPr/>
        </p:nvSpPr>
        <p:spPr bwMode="auto">
          <a:xfrm>
            <a:off x="6189479" y="4221812"/>
            <a:ext cx="5050971"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3200" b="1" i="1" dirty="0"/>
              <a:t>Frank ‘Geordie’ Hazelden,</a:t>
            </a:r>
            <a:r>
              <a:rPr lang="en-GB" altLang="en-US" sz="3200" i="1" dirty="0"/>
              <a:t> Tubby’s rear gunner, 3</a:t>
            </a:r>
            <a:r>
              <a:rPr lang="en-GB" altLang="en-US" sz="3200" i="1" baseline="30000" dirty="0"/>
              <a:t>rd</a:t>
            </a:r>
            <a:r>
              <a:rPr lang="en-GB" altLang="en-US" sz="3200" i="1" dirty="0"/>
              <a:t> from left in front row. Standing in front of an Avro Lincoln at Scampton Airfield in 1952</a:t>
            </a:r>
            <a:endParaRPr lang="en-US" altLang="en-US" sz="3200" i="1" dirty="0"/>
          </a:p>
        </p:txBody>
      </p:sp>
    </p:spTree>
    <p:extLst>
      <p:ext uri="{BB962C8B-B14F-4D97-AF65-F5344CB8AC3E}">
        <p14:creationId xmlns:p14="http://schemas.microsoft.com/office/powerpoint/2010/main" val="4127878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F3C75A-8627-CE4F-BD18-C933375785B8}"/>
              </a:ext>
            </a:extLst>
          </p:cNvPr>
          <p:cNvPicPr>
            <a:picLocks noChangeAspect="1"/>
          </p:cNvPicPr>
          <p:nvPr/>
        </p:nvPicPr>
        <p:blipFill>
          <a:blip r:embed="rId2"/>
          <a:stretch>
            <a:fillRect/>
          </a:stretch>
        </p:blipFill>
        <p:spPr>
          <a:xfrm>
            <a:off x="-3194481" y="-1230083"/>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201732" name="Picture 4" descr="p102a">
            <a:extLst>
              <a:ext uri="{FF2B5EF4-FFF2-40B4-BE49-F238E27FC236}">
                <a16:creationId xmlns:a16="http://schemas.microsoft.com/office/drawing/2014/main" id="{4457D91F-466D-A54E-9D12-4863838DB08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73234" y="260351"/>
            <a:ext cx="7762967" cy="52545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1735" name="Text Box 7">
            <a:extLst>
              <a:ext uri="{FF2B5EF4-FFF2-40B4-BE49-F238E27FC236}">
                <a16:creationId xmlns:a16="http://schemas.microsoft.com/office/drawing/2014/main" id="{786D45C4-55A5-CB48-B307-027F2100ED0E}"/>
              </a:ext>
            </a:extLst>
          </p:cNvPr>
          <p:cNvSpPr txBox="1">
            <a:spLocks noChangeArrowheads="1"/>
          </p:cNvSpPr>
          <p:nvPr/>
        </p:nvSpPr>
        <p:spPr bwMode="auto">
          <a:xfrm>
            <a:off x="1023395" y="5589544"/>
            <a:ext cx="10040983"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i="1" dirty="0"/>
              <a:t>Wellington Mk X on a training flight from Quastina.</a:t>
            </a:r>
          </a:p>
          <a:p>
            <a:r>
              <a:rPr lang="en-US" altLang="en-US" sz="3200" i="1" dirty="0"/>
              <a:t>Photo </a:t>
            </a:r>
            <a:r>
              <a:rPr lang="en-GB" sz="3200" i="1" dirty="0"/>
              <a:t>courtesy</a:t>
            </a:r>
            <a:r>
              <a:rPr lang="en-US" altLang="en-US" sz="3200" i="1" dirty="0"/>
              <a:t> </a:t>
            </a:r>
            <a:r>
              <a:rPr lang="en-US" altLang="en-US" sz="3200" b="1" dirty="0"/>
              <a:t>Ron Cooper</a:t>
            </a:r>
            <a:r>
              <a:rPr lang="en-US" altLang="en-US" sz="3600" i="1" dirty="0"/>
              <a:t>.</a:t>
            </a:r>
          </a:p>
        </p:txBody>
      </p:sp>
    </p:spTree>
    <p:extLst>
      <p:ext uri="{BB962C8B-B14F-4D97-AF65-F5344CB8AC3E}">
        <p14:creationId xmlns:p14="http://schemas.microsoft.com/office/powerpoint/2010/main" val="10701645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792ECF-D2F2-DB42-B944-E9D956C55C73}"/>
              </a:ext>
            </a:extLst>
          </p:cNvPr>
          <p:cNvPicPr>
            <a:picLocks noChangeAspect="1"/>
          </p:cNvPicPr>
          <p:nvPr/>
        </p:nvPicPr>
        <p:blipFill>
          <a:blip r:embed="rId2"/>
          <a:stretch>
            <a:fillRect/>
          </a:stretch>
        </p:blipFill>
        <p:spPr>
          <a:xfrm>
            <a:off x="-3067604" y="-1193529"/>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90121" name="Picture 9" descr="p104">
            <a:extLst>
              <a:ext uri="{FF2B5EF4-FFF2-40B4-BE49-F238E27FC236}">
                <a16:creationId xmlns:a16="http://schemas.microsoft.com/office/drawing/2014/main" id="{BE16EF0A-CFFA-7648-8CB2-9AD4150DA3C9}"/>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703388" y="260350"/>
            <a:ext cx="4464050" cy="2941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0122" name="Picture 10" descr="p104a">
            <a:extLst>
              <a:ext uri="{FF2B5EF4-FFF2-40B4-BE49-F238E27FC236}">
                <a16:creationId xmlns:a16="http://schemas.microsoft.com/office/drawing/2014/main" id="{5FD0D078-2C74-DE40-BA48-30A44603A53E}"/>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703388" y="3860800"/>
            <a:ext cx="4464050" cy="2674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0123" name="Picture 11" descr="p104b">
            <a:extLst>
              <a:ext uri="{FF2B5EF4-FFF2-40B4-BE49-F238E27FC236}">
                <a16:creationId xmlns:a16="http://schemas.microsoft.com/office/drawing/2014/main" id="{C8C70823-D7EF-2944-85E7-9570527B6D1F}"/>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6311901" y="2924175"/>
            <a:ext cx="4151313" cy="2306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0124" name="Text Box 12">
            <a:extLst>
              <a:ext uri="{FF2B5EF4-FFF2-40B4-BE49-F238E27FC236}">
                <a16:creationId xmlns:a16="http://schemas.microsoft.com/office/drawing/2014/main" id="{A7DCA4F1-0D38-E342-821E-4B88CA49D026}"/>
              </a:ext>
            </a:extLst>
          </p:cNvPr>
          <p:cNvSpPr txBox="1">
            <a:spLocks noChangeArrowheads="1"/>
          </p:cNvSpPr>
          <p:nvPr/>
        </p:nvSpPr>
        <p:spPr bwMode="auto">
          <a:xfrm>
            <a:off x="6311901" y="260351"/>
            <a:ext cx="553175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i="1" dirty="0"/>
              <a:t>In the Foggia area (Southern Italy) 1944/45, mud was king, conditions were appalling.</a:t>
            </a:r>
          </a:p>
          <a:p>
            <a:r>
              <a:rPr lang="en-US" altLang="en-US" sz="3200" i="1" dirty="0"/>
              <a:t>Photos </a:t>
            </a:r>
            <a:r>
              <a:rPr lang="en-GB" sz="3200" i="1" dirty="0"/>
              <a:t>courtesy</a:t>
            </a:r>
            <a:r>
              <a:rPr lang="en-US" altLang="en-US" sz="3200" i="1" dirty="0"/>
              <a:t> </a:t>
            </a:r>
            <a:r>
              <a:rPr lang="en-US" altLang="en-US" sz="3200" b="1" dirty="0"/>
              <a:t>John King</a:t>
            </a:r>
            <a:r>
              <a:rPr lang="en-US" altLang="en-US" sz="3200" i="1" dirty="0"/>
              <a:t>.</a:t>
            </a:r>
          </a:p>
        </p:txBody>
      </p:sp>
    </p:spTree>
    <p:extLst>
      <p:ext uri="{BB962C8B-B14F-4D97-AF65-F5344CB8AC3E}">
        <p14:creationId xmlns:p14="http://schemas.microsoft.com/office/powerpoint/2010/main" val="412425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51E4D6-BA19-6D42-98F6-A47C53396229}"/>
              </a:ext>
            </a:extLst>
          </p:cNvPr>
          <p:cNvPicPr>
            <a:picLocks noChangeAspect="1"/>
          </p:cNvPicPr>
          <p:nvPr/>
        </p:nvPicPr>
        <p:blipFill>
          <a:blip r:embed="rId2"/>
          <a:stretch>
            <a:fillRect/>
          </a:stretch>
        </p:blipFill>
        <p:spPr>
          <a:xfrm>
            <a:off x="-3072560" y="-1183168"/>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94219" name="Picture 11" descr="p107">
            <a:extLst>
              <a:ext uri="{FF2B5EF4-FFF2-40B4-BE49-F238E27FC236}">
                <a16:creationId xmlns:a16="http://schemas.microsoft.com/office/drawing/2014/main" id="{9679E891-2724-EB4C-AD51-6F5A6CD9F30D}"/>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2424114" y="1"/>
            <a:ext cx="6624637" cy="4500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4221" name="Text Box 13">
            <a:extLst>
              <a:ext uri="{FF2B5EF4-FFF2-40B4-BE49-F238E27FC236}">
                <a16:creationId xmlns:a16="http://schemas.microsoft.com/office/drawing/2014/main" id="{DBEC8253-1159-0749-BC34-6FBFCD8A13C3}"/>
              </a:ext>
            </a:extLst>
          </p:cNvPr>
          <p:cNvSpPr txBox="1">
            <a:spLocks noChangeArrowheads="1"/>
          </p:cNvSpPr>
          <p:nvPr/>
        </p:nvSpPr>
        <p:spPr bwMode="auto">
          <a:xfrm>
            <a:off x="7104064" y="404813"/>
            <a:ext cx="35639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dirty="0"/>
          </a:p>
        </p:txBody>
      </p:sp>
      <p:sp>
        <p:nvSpPr>
          <p:cNvPr id="94222" name="Rectangle 14">
            <a:extLst>
              <a:ext uri="{FF2B5EF4-FFF2-40B4-BE49-F238E27FC236}">
                <a16:creationId xmlns:a16="http://schemas.microsoft.com/office/drawing/2014/main" id="{232BB410-67DA-4A45-9318-53228961AA4F}"/>
              </a:ext>
            </a:extLst>
          </p:cNvPr>
          <p:cNvSpPr>
            <a:spLocks noChangeArrowheads="1"/>
          </p:cNvSpPr>
          <p:nvPr/>
        </p:nvSpPr>
        <p:spPr bwMode="auto">
          <a:xfrm>
            <a:off x="0" y="4575175"/>
            <a:ext cx="12592594"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800" i="1" dirty="0"/>
              <a:t>Excellent end of tour photo beside Wellington  bomber ‘Flak Harry’: </a:t>
            </a:r>
            <a:r>
              <a:rPr lang="en-US" altLang="en-US" sz="2800" b="1" i="1" dirty="0"/>
              <a:t>Doug Skinner’s</a:t>
            </a:r>
            <a:r>
              <a:rPr lang="en-US" altLang="en-US" sz="2800" i="1" dirty="0"/>
              <a:t> crew at 104 Sqn, Foggia Main, 1945. From left: </a:t>
            </a:r>
            <a:r>
              <a:rPr lang="en-US" altLang="en-US" sz="2800" b="1" i="1" dirty="0"/>
              <a:t>Wilf Eardley</a:t>
            </a:r>
            <a:r>
              <a:rPr lang="en-US" altLang="en-US" sz="2800" i="1" dirty="0"/>
              <a:t> (nav), </a:t>
            </a:r>
            <a:r>
              <a:rPr lang="en-US" altLang="en-US" sz="2800" b="1" i="1" dirty="0"/>
              <a:t>Charlie Williams</a:t>
            </a:r>
            <a:r>
              <a:rPr lang="en-US" altLang="en-US" sz="2800" i="1" dirty="0"/>
              <a:t> (A/G), </a:t>
            </a:r>
            <a:r>
              <a:rPr lang="en-US" altLang="en-US" sz="2800" b="1" i="1" dirty="0"/>
              <a:t>Jack Grey  </a:t>
            </a:r>
            <a:r>
              <a:rPr lang="en-US" altLang="en-US" sz="2800" i="1" dirty="0"/>
              <a:t>(W/Op), </a:t>
            </a:r>
            <a:r>
              <a:rPr lang="en-US" altLang="en-US" sz="2800" b="1" i="1" dirty="0"/>
              <a:t>Doug Skinner</a:t>
            </a:r>
            <a:r>
              <a:rPr lang="en-US" altLang="en-US" sz="2800" i="1" dirty="0"/>
              <a:t> (pilot), </a:t>
            </a:r>
            <a:r>
              <a:rPr lang="en-US" altLang="en-US" sz="2800" b="1" i="1" dirty="0"/>
              <a:t>Jim Sterret</a:t>
            </a:r>
            <a:r>
              <a:rPr lang="en-US" altLang="en-US" sz="2800" i="1" dirty="0"/>
              <a:t> (bomb aimer).</a:t>
            </a:r>
          </a:p>
          <a:p>
            <a:r>
              <a:rPr lang="en-US" altLang="en-US" sz="2800" i="1" dirty="0"/>
              <a:t>Photo </a:t>
            </a:r>
            <a:r>
              <a:rPr lang="en-GB" sz="2800" i="1" dirty="0"/>
              <a:t>courtesy</a:t>
            </a:r>
            <a:r>
              <a:rPr lang="en-US" altLang="en-US" sz="2800" i="1" dirty="0"/>
              <a:t> </a:t>
            </a:r>
            <a:r>
              <a:rPr lang="en-US" altLang="en-US" sz="2800" b="1" i="1" dirty="0"/>
              <a:t>Doug Skinner.</a:t>
            </a:r>
          </a:p>
          <a:p>
            <a:endParaRPr lang="en-US" altLang="en-US" dirty="0"/>
          </a:p>
        </p:txBody>
      </p:sp>
    </p:spTree>
    <p:extLst>
      <p:ext uri="{BB962C8B-B14F-4D97-AF65-F5344CB8AC3E}">
        <p14:creationId xmlns:p14="http://schemas.microsoft.com/office/powerpoint/2010/main" val="383657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96EF0F-995B-7248-B296-AE37678D3061}"/>
              </a:ext>
            </a:extLst>
          </p:cNvPr>
          <p:cNvPicPr>
            <a:picLocks noChangeAspect="1"/>
          </p:cNvPicPr>
          <p:nvPr/>
        </p:nvPicPr>
        <p:blipFill>
          <a:blip r:embed="rId2"/>
          <a:stretch>
            <a:fillRect/>
          </a:stretch>
        </p:blipFill>
        <p:spPr>
          <a:xfrm>
            <a:off x="-3255440" y="-1215939"/>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92169" name="Picture 9" descr="p105a">
            <a:extLst>
              <a:ext uri="{FF2B5EF4-FFF2-40B4-BE49-F238E27FC236}">
                <a16:creationId xmlns:a16="http://schemas.microsoft.com/office/drawing/2014/main" id="{EE287A2B-FE25-544A-AF6D-33D452F8F4C0}"/>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703388" y="188914"/>
            <a:ext cx="5040312" cy="2789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70" name="Picture 10" descr="p105b">
            <a:extLst>
              <a:ext uri="{FF2B5EF4-FFF2-40B4-BE49-F238E27FC236}">
                <a16:creationId xmlns:a16="http://schemas.microsoft.com/office/drawing/2014/main" id="{563BAADA-5721-D644-960F-E4B5993C51ED}"/>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847850" y="3284539"/>
            <a:ext cx="4535488" cy="30622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71" name="Picture 11" descr="p105">
            <a:extLst>
              <a:ext uri="{FF2B5EF4-FFF2-40B4-BE49-F238E27FC236}">
                <a16:creationId xmlns:a16="http://schemas.microsoft.com/office/drawing/2014/main" id="{E6658A01-304D-D242-8D37-0E70BB0FA690}"/>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6600825" y="3697288"/>
            <a:ext cx="3816350" cy="2925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72" name="Text Box 12">
            <a:extLst>
              <a:ext uri="{FF2B5EF4-FFF2-40B4-BE49-F238E27FC236}">
                <a16:creationId xmlns:a16="http://schemas.microsoft.com/office/drawing/2014/main" id="{16461A6F-6C0C-8349-AFF5-92109AB69A1C}"/>
              </a:ext>
            </a:extLst>
          </p:cNvPr>
          <p:cNvSpPr txBox="1">
            <a:spLocks noChangeArrowheads="1"/>
          </p:cNvSpPr>
          <p:nvPr/>
        </p:nvSpPr>
        <p:spPr bwMode="auto">
          <a:xfrm>
            <a:off x="6959598" y="333376"/>
            <a:ext cx="479697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i="1" dirty="0"/>
              <a:t>Bomb damage: Foggia, 1944.</a:t>
            </a:r>
          </a:p>
          <a:p>
            <a:r>
              <a:rPr lang="en-US" altLang="en-US" sz="3200" i="1" dirty="0"/>
              <a:t>Photo </a:t>
            </a:r>
            <a:r>
              <a:rPr lang="en-GB" sz="3200" i="1" dirty="0"/>
              <a:t>courtesy</a:t>
            </a:r>
            <a:r>
              <a:rPr lang="en-US" altLang="en-US" sz="3200" i="1" dirty="0"/>
              <a:t> </a:t>
            </a:r>
            <a:r>
              <a:rPr lang="en-US" altLang="en-US" sz="3200" b="1" dirty="0"/>
              <a:t>Matt Muir</a:t>
            </a:r>
            <a:r>
              <a:rPr lang="en-US" altLang="en-US" sz="3200" i="1" dirty="0"/>
              <a:t>.</a:t>
            </a:r>
          </a:p>
        </p:txBody>
      </p:sp>
    </p:spTree>
    <p:extLst>
      <p:ext uri="{BB962C8B-B14F-4D97-AF65-F5344CB8AC3E}">
        <p14:creationId xmlns:p14="http://schemas.microsoft.com/office/powerpoint/2010/main" val="930095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F3E6BC-4615-DD4A-8840-DE025D4D45A6}"/>
              </a:ext>
            </a:extLst>
          </p:cNvPr>
          <p:cNvPicPr>
            <a:picLocks noChangeAspect="1"/>
          </p:cNvPicPr>
          <p:nvPr/>
        </p:nvPicPr>
        <p:blipFill>
          <a:blip r:embed="rId2"/>
          <a:stretch>
            <a:fillRect/>
          </a:stretch>
        </p:blipFill>
        <p:spPr>
          <a:xfrm>
            <a:off x="-2427264" y="-1585912"/>
            <a:ext cx="14912767"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2" name="Title 1">
            <a:extLst>
              <a:ext uri="{FF2B5EF4-FFF2-40B4-BE49-F238E27FC236}">
                <a16:creationId xmlns:a16="http://schemas.microsoft.com/office/drawing/2014/main" id="{8FFEF2B6-7DE1-DD46-89F2-D406E57D30FB}"/>
              </a:ext>
            </a:extLst>
          </p:cNvPr>
          <p:cNvSpPr>
            <a:spLocks noGrp="1"/>
          </p:cNvSpPr>
          <p:nvPr>
            <p:ph type="ctrTitle"/>
          </p:nvPr>
        </p:nvSpPr>
        <p:spPr>
          <a:xfrm>
            <a:off x="1291850" y="2035277"/>
            <a:ext cx="9144000" cy="2127200"/>
          </a:xfrm>
        </p:spPr>
        <p:txBody>
          <a:bodyPr/>
          <a:lstStyle/>
          <a:p>
            <a:endParaRPr lang="en-US" b="1" dirty="0"/>
          </a:p>
        </p:txBody>
      </p:sp>
      <p:pic>
        <p:nvPicPr>
          <p:cNvPr id="5" name="Picture 4" descr="A group of people posing for a photo&#10;&#10;Description automatically generated">
            <a:extLst>
              <a:ext uri="{FF2B5EF4-FFF2-40B4-BE49-F238E27FC236}">
                <a16:creationId xmlns:a16="http://schemas.microsoft.com/office/drawing/2014/main" id="{93774A14-F42D-2D48-9ABB-E4828BD0CCEE}"/>
              </a:ext>
            </a:extLst>
          </p:cNvPr>
          <p:cNvPicPr>
            <a:picLocks noChangeAspect="1"/>
          </p:cNvPicPr>
          <p:nvPr/>
        </p:nvPicPr>
        <p:blipFill>
          <a:blip r:embed="rId3"/>
          <a:stretch>
            <a:fillRect/>
          </a:stretch>
        </p:blipFill>
        <p:spPr>
          <a:xfrm rot="560445">
            <a:off x="7627568" y="678105"/>
            <a:ext cx="4036307" cy="6055814"/>
          </a:xfrm>
          <a:prstGeom prst="rect">
            <a:avLst/>
          </a:prstGeom>
        </p:spPr>
      </p:pic>
      <p:sp>
        <p:nvSpPr>
          <p:cNvPr id="6" name="TextBox 5">
            <a:extLst>
              <a:ext uri="{FF2B5EF4-FFF2-40B4-BE49-F238E27FC236}">
                <a16:creationId xmlns:a16="http://schemas.microsoft.com/office/drawing/2014/main" id="{336EE57B-70F8-6745-AD91-41B920E011C1}"/>
              </a:ext>
            </a:extLst>
          </p:cNvPr>
          <p:cNvSpPr txBox="1"/>
          <p:nvPr/>
        </p:nvSpPr>
        <p:spPr>
          <a:xfrm>
            <a:off x="1291850" y="2228671"/>
            <a:ext cx="5815602" cy="1077218"/>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Clarice, Maurice, Philip</a:t>
            </a:r>
            <a:r>
              <a:rPr lang="en-US" sz="3200" dirty="0">
                <a:latin typeface="Calibri" panose="020F0502020204030204" pitchFamily="34" charset="0"/>
                <a:cs typeface="Calibri" panose="020F0502020204030204" pitchFamily="34" charset="0"/>
              </a:rPr>
              <a:t> </a:t>
            </a:r>
            <a:r>
              <a:rPr lang="en-US" sz="3200" i="1" dirty="0">
                <a:latin typeface="Calibri" panose="020F0502020204030204" pitchFamily="34" charset="0"/>
                <a:cs typeface="Calibri" panose="020F0502020204030204" pitchFamily="34" charset="0"/>
              </a:rPr>
              <a:t>(</a:t>
            </a:r>
            <a:r>
              <a:rPr lang="en-US" sz="3200" b="1" dirty="0">
                <a:latin typeface="Calibri" panose="020F0502020204030204" pitchFamily="34" charset="0"/>
                <a:cs typeface="Calibri" panose="020F0502020204030204" pitchFamily="34" charset="0"/>
              </a:rPr>
              <a:t>Tubby</a:t>
            </a:r>
            <a:r>
              <a:rPr lang="en-US" sz="3200" i="1" dirty="0">
                <a:latin typeface="Calibri" panose="020F0502020204030204" pitchFamily="34" charset="0"/>
                <a:cs typeface="Calibri" panose="020F0502020204030204" pitchFamily="34" charset="0"/>
              </a:rPr>
              <a:t>) &amp; </a:t>
            </a:r>
            <a:r>
              <a:rPr lang="en-US" sz="3200" b="1" dirty="0">
                <a:latin typeface="Calibri" panose="020F0502020204030204" pitchFamily="34" charset="0"/>
                <a:cs typeface="Calibri" panose="020F0502020204030204" pitchFamily="34" charset="0"/>
              </a:rPr>
              <a:t>Arthur</a:t>
            </a:r>
            <a:r>
              <a:rPr lang="en-US" sz="3200" i="1" dirty="0">
                <a:latin typeface="Calibri" panose="020F0502020204030204" pitchFamily="34" charset="0"/>
                <a:cs typeface="Calibri" panose="020F0502020204030204" pitchFamily="34" charset="0"/>
              </a:rPr>
              <a:t>  1926/27</a:t>
            </a:r>
          </a:p>
        </p:txBody>
      </p:sp>
    </p:spTree>
    <p:extLst>
      <p:ext uri="{BB962C8B-B14F-4D97-AF65-F5344CB8AC3E}">
        <p14:creationId xmlns:p14="http://schemas.microsoft.com/office/powerpoint/2010/main" val="24498417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A36F8C-E53D-9F4A-A8EC-B61BE83AEF9C}"/>
              </a:ext>
            </a:extLst>
          </p:cNvPr>
          <p:cNvPicPr>
            <a:picLocks noChangeAspect="1"/>
          </p:cNvPicPr>
          <p:nvPr/>
        </p:nvPicPr>
        <p:blipFill>
          <a:blip r:embed="rId2"/>
          <a:stretch>
            <a:fillRect/>
          </a:stretch>
        </p:blipFill>
        <p:spPr>
          <a:xfrm>
            <a:off x="-3281566" y="-1242065"/>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203780" name="Picture 4" descr="p107a">
            <a:extLst>
              <a:ext uri="{FF2B5EF4-FFF2-40B4-BE49-F238E27FC236}">
                <a16:creationId xmlns:a16="http://schemas.microsoft.com/office/drawing/2014/main" id="{74A5E7C6-AE78-BC44-B88E-985E5E9E42A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24114" y="188914"/>
            <a:ext cx="7127875" cy="4649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3783" name="Text Box 7">
            <a:extLst>
              <a:ext uri="{FF2B5EF4-FFF2-40B4-BE49-F238E27FC236}">
                <a16:creationId xmlns:a16="http://schemas.microsoft.com/office/drawing/2014/main" id="{39B58B97-8134-794E-87B5-D3B4949DA9D2}"/>
              </a:ext>
            </a:extLst>
          </p:cNvPr>
          <p:cNvSpPr txBox="1">
            <a:spLocks noChangeArrowheads="1"/>
          </p:cNvSpPr>
          <p:nvPr/>
        </p:nvSpPr>
        <p:spPr bwMode="auto">
          <a:xfrm>
            <a:off x="182881" y="4686075"/>
            <a:ext cx="1117309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b="1" i="1" dirty="0"/>
              <a:t>Sgt’s Sexton</a:t>
            </a:r>
            <a:r>
              <a:rPr lang="en-US" altLang="en-US" sz="3200" i="1" dirty="0"/>
              <a:t>, </a:t>
            </a:r>
            <a:r>
              <a:rPr lang="en-US" altLang="en-US" sz="3200" b="1" i="1" dirty="0"/>
              <a:t>Harry Richmond</a:t>
            </a:r>
            <a:r>
              <a:rPr lang="en-US" altLang="en-US" sz="3200" i="1" dirty="0"/>
              <a:t>, </a:t>
            </a:r>
            <a:r>
              <a:rPr lang="en-US" altLang="en-US" sz="3200" b="1" i="1" dirty="0"/>
              <a:t>Charlie Louch</a:t>
            </a:r>
            <a:r>
              <a:rPr lang="en-US" altLang="en-US" sz="3200" i="1" dirty="0"/>
              <a:t>, </a:t>
            </a:r>
            <a:r>
              <a:rPr lang="en-US" altLang="en-US" sz="3200" b="1" i="1" dirty="0"/>
              <a:t>Ringstell</a:t>
            </a:r>
            <a:r>
              <a:rPr lang="en-US" altLang="en-US" sz="3200" i="1" dirty="0"/>
              <a:t> with ground crew, in front of Wellington Mk X ‘Scourge of the Balkans’, which completed 35 bombing sorties, one mining and five supply drops, Foggia.</a:t>
            </a:r>
          </a:p>
        </p:txBody>
      </p:sp>
    </p:spTree>
    <p:extLst>
      <p:ext uri="{BB962C8B-B14F-4D97-AF65-F5344CB8AC3E}">
        <p14:creationId xmlns:p14="http://schemas.microsoft.com/office/powerpoint/2010/main" val="28044346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F551D4-B292-DF4B-B6FF-67F9559288A2}"/>
              </a:ext>
            </a:extLst>
          </p:cNvPr>
          <p:cNvPicPr>
            <a:picLocks noChangeAspect="1"/>
          </p:cNvPicPr>
          <p:nvPr/>
        </p:nvPicPr>
        <p:blipFill>
          <a:blip r:embed="rId2"/>
          <a:stretch>
            <a:fillRect/>
          </a:stretch>
        </p:blipFill>
        <p:spPr>
          <a:xfrm>
            <a:off x="-3229315" y="-1189813"/>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97291" name="Rectangle 11">
            <a:extLst>
              <a:ext uri="{FF2B5EF4-FFF2-40B4-BE49-F238E27FC236}">
                <a16:creationId xmlns:a16="http://schemas.microsoft.com/office/drawing/2014/main" id="{A00B9BB9-2585-A447-88A6-68068F8317E5}"/>
              </a:ext>
            </a:extLst>
          </p:cNvPr>
          <p:cNvSpPr>
            <a:spLocks noGrp="1" noChangeArrowheads="1"/>
          </p:cNvSpPr>
          <p:nvPr>
            <p:ph type="body" sz="half" idx="1"/>
          </p:nvPr>
        </p:nvSpPr>
        <p:spPr>
          <a:xfrm>
            <a:off x="409303" y="404814"/>
            <a:ext cx="3886473" cy="5898015"/>
          </a:xfrm>
        </p:spPr>
        <p:txBody>
          <a:bodyPr>
            <a:normAutofit lnSpcReduction="10000"/>
          </a:bodyPr>
          <a:lstStyle/>
          <a:p>
            <a:pPr>
              <a:buFontTx/>
              <a:buNone/>
            </a:pPr>
            <a:r>
              <a:rPr lang="en-US" altLang="en-US" i="1" dirty="0"/>
              <a:t>   </a:t>
            </a:r>
            <a:r>
              <a:rPr lang="en-US" altLang="en-US" sz="3200" i="1" dirty="0"/>
              <a:t>Chart showing airfields on the Foggia Plain, &amp; various radio beacon ‘Darky’* facilities &amp; other navigational aids</a:t>
            </a:r>
            <a:r>
              <a:rPr lang="en-US" altLang="en-US" sz="3600" i="1" dirty="0"/>
              <a:t>.</a:t>
            </a:r>
            <a:r>
              <a:rPr lang="en-GB" sz="3600" b="1" dirty="0"/>
              <a:t> </a:t>
            </a:r>
          </a:p>
          <a:p>
            <a:pPr>
              <a:buFontTx/>
              <a:buNone/>
            </a:pPr>
            <a:r>
              <a:rPr lang="en-GB" sz="3600" i="1" dirty="0"/>
              <a:t>*‘</a:t>
            </a:r>
            <a:r>
              <a:rPr lang="en-GB" sz="3200" i="1" dirty="0"/>
              <a:t>Darky’ was a system of radio signals whereby an aircraft that was lost could get assistance to return to base.</a:t>
            </a:r>
            <a:endParaRPr lang="en-US" altLang="en-US" sz="3200" i="1" dirty="0"/>
          </a:p>
        </p:txBody>
      </p:sp>
      <p:pic>
        <p:nvPicPr>
          <p:cNvPr id="97293" name="Picture 13" descr="p108">
            <a:extLst>
              <a:ext uri="{FF2B5EF4-FFF2-40B4-BE49-F238E27FC236}">
                <a16:creationId xmlns:a16="http://schemas.microsoft.com/office/drawing/2014/main" id="{06AEE6D8-CF6A-DE4E-86AB-D0A64D7E388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365445" y="299630"/>
            <a:ext cx="6588125" cy="5602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94295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93F8AD-2D9E-3D48-9B39-0E06DEC2C230}"/>
              </a:ext>
            </a:extLst>
          </p:cNvPr>
          <p:cNvPicPr>
            <a:picLocks noChangeAspect="1"/>
          </p:cNvPicPr>
          <p:nvPr/>
        </p:nvPicPr>
        <p:blipFill>
          <a:blip r:embed="rId2"/>
          <a:stretch>
            <a:fillRect/>
          </a:stretch>
        </p:blipFill>
        <p:spPr>
          <a:xfrm>
            <a:off x="-3020309" y="-1174458"/>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101382" name="Rectangle 6">
            <a:extLst>
              <a:ext uri="{FF2B5EF4-FFF2-40B4-BE49-F238E27FC236}">
                <a16:creationId xmlns:a16="http://schemas.microsoft.com/office/drawing/2014/main" id="{384003C3-E4A5-004F-9C0B-B2FCF1F2649F}"/>
              </a:ext>
            </a:extLst>
          </p:cNvPr>
          <p:cNvSpPr>
            <a:spLocks noGrp="1" noChangeArrowheads="1"/>
          </p:cNvSpPr>
          <p:nvPr>
            <p:ph type="body" sz="half" idx="2"/>
          </p:nvPr>
        </p:nvSpPr>
        <p:spPr>
          <a:xfrm>
            <a:off x="444137" y="4670426"/>
            <a:ext cx="11068594" cy="2187575"/>
          </a:xfrm>
        </p:spPr>
        <p:txBody>
          <a:bodyPr>
            <a:noAutofit/>
          </a:bodyPr>
          <a:lstStyle/>
          <a:p>
            <a:pPr>
              <a:buFontTx/>
              <a:buNone/>
            </a:pPr>
            <a:r>
              <a:rPr lang="en-US" altLang="en-US" sz="3200" b="1" dirty="0"/>
              <a:t>Sgt Norman Moseley </a:t>
            </a:r>
            <a:r>
              <a:rPr lang="en-US" altLang="en-US" sz="3200" i="1" dirty="0"/>
              <a:t>and crew, 37 Sqn, Tortorella (Foggia). From</a:t>
            </a:r>
          </a:p>
          <a:p>
            <a:pPr>
              <a:buFontTx/>
              <a:buNone/>
            </a:pPr>
            <a:r>
              <a:rPr lang="en-US" altLang="en-US" sz="3200" i="1" dirty="0"/>
              <a:t>left: </a:t>
            </a:r>
            <a:r>
              <a:rPr lang="en-US" altLang="en-US" sz="3200" b="1" dirty="0"/>
              <a:t>Peter Boulton </a:t>
            </a:r>
            <a:r>
              <a:rPr lang="en-US" altLang="en-US" sz="3200" i="1" dirty="0"/>
              <a:t>(nav), </a:t>
            </a:r>
            <a:r>
              <a:rPr lang="en-US" altLang="en-US" sz="3200" b="1" dirty="0"/>
              <a:t>Bill Ward </a:t>
            </a:r>
            <a:r>
              <a:rPr lang="en-US" altLang="en-US" sz="3200" i="1" dirty="0"/>
              <a:t>(W/Op), </a:t>
            </a:r>
            <a:r>
              <a:rPr lang="en-US" altLang="en-US" sz="3200" b="1" dirty="0"/>
              <a:t>Mosele</a:t>
            </a:r>
            <a:r>
              <a:rPr lang="en-US" altLang="en-US" sz="3200" i="1" dirty="0"/>
              <a:t>y (pilot),</a:t>
            </a:r>
          </a:p>
          <a:p>
            <a:pPr>
              <a:buFontTx/>
              <a:buNone/>
            </a:pPr>
            <a:r>
              <a:rPr lang="en-US" altLang="en-US" sz="3200" b="1" dirty="0"/>
              <a:t>John Bell </a:t>
            </a:r>
            <a:r>
              <a:rPr lang="en-US" altLang="en-US" sz="3200" i="1" dirty="0"/>
              <a:t>(bomb aimer), </a:t>
            </a:r>
            <a:r>
              <a:rPr lang="en-US" altLang="en-US" sz="3200" b="1" dirty="0"/>
              <a:t>John Flockhart </a:t>
            </a:r>
            <a:r>
              <a:rPr lang="en-US" altLang="en-US" sz="3200" i="1" dirty="0"/>
              <a:t>(rear gunner).</a:t>
            </a:r>
          </a:p>
          <a:p>
            <a:pPr>
              <a:buFontTx/>
              <a:buNone/>
            </a:pPr>
            <a:r>
              <a:rPr lang="en-US" altLang="en-US" sz="3200" i="1" dirty="0"/>
              <a:t>Photo </a:t>
            </a:r>
            <a:r>
              <a:rPr lang="en-GB" sz="3200" i="1" dirty="0"/>
              <a:t>courtesy</a:t>
            </a:r>
            <a:r>
              <a:rPr lang="en-US" altLang="en-US" sz="3200" i="1" dirty="0"/>
              <a:t> </a:t>
            </a:r>
            <a:r>
              <a:rPr lang="en-US" altLang="en-US" sz="3200" b="1" dirty="0"/>
              <a:t>Norman Moseley</a:t>
            </a:r>
            <a:r>
              <a:rPr lang="en-US" altLang="en-US" sz="3200" i="1" dirty="0"/>
              <a:t>.</a:t>
            </a:r>
          </a:p>
        </p:txBody>
      </p:sp>
      <p:pic>
        <p:nvPicPr>
          <p:cNvPr id="101383" name="Picture 7" descr="p109">
            <a:extLst>
              <a:ext uri="{FF2B5EF4-FFF2-40B4-BE49-F238E27FC236}">
                <a16:creationId xmlns:a16="http://schemas.microsoft.com/office/drawing/2014/main" id="{00875F22-E666-8D41-A7E6-4423F605DF2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927350" y="171451"/>
            <a:ext cx="6121400" cy="45069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8174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B6CE66-0C3F-C64F-B5FF-0A9EE11C025F}"/>
              </a:ext>
            </a:extLst>
          </p:cNvPr>
          <p:cNvPicPr>
            <a:picLocks noChangeAspect="1"/>
          </p:cNvPicPr>
          <p:nvPr/>
        </p:nvPicPr>
        <p:blipFill>
          <a:blip r:embed="rId2"/>
          <a:stretch>
            <a:fillRect/>
          </a:stretch>
        </p:blipFill>
        <p:spPr>
          <a:xfrm>
            <a:off x="-3199060" y="-989515"/>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03433" name="Picture 9" descr="p115">
            <a:extLst>
              <a:ext uri="{FF2B5EF4-FFF2-40B4-BE49-F238E27FC236}">
                <a16:creationId xmlns:a16="http://schemas.microsoft.com/office/drawing/2014/main" id="{B6407920-B9BC-BC45-8695-8A53E8E43F6D}"/>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3406775" y="450851"/>
            <a:ext cx="2401888" cy="3265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3434" name="Picture 10" descr="p115a">
            <a:extLst>
              <a:ext uri="{FF2B5EF4-FFF2-40B4-BE49-F238E27FC236}">
                <a16:creationId xmlns:a16="http://schemas.microsoft.com/office/drawing/2014/main" id="{5DBA59F5-D10D-CE48-9C1B-053D2A1BD2E3}"/>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7184869" y="1204730"/>
            <a:ext cx="4248150" cy="2632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3435" name="Picture 11" descr="p115b">
            <a:extLst>
              <a:ext uri="{FF2B5EF4-FFF2-40B4-BE49-F238E27FC236}">
                <a16:creationId xmlns:a16="http://schemas.microsoft.com/office/drawing/2014/main" id="{BD4868B3-715E-1E4C-BD85-4E7471CB9C60}"/>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589758" y="3466466"/>
            <a:ext cx="2179568" cy="31423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3436" name="Picture 12" descr="p115c">
            <a:extLst>
              <a:ext uri="{FF2B5EF4-FFF2-40B4-BE49-F238E27FC236}">
                <a16:creationId xmlns:a16="http://schemas.microsoft.com/office/drawing/2014/main" id="{21F540B0-E951-7B48-95B0-0C8E44DBCAD6}"/>
              </a:ext>
            </a:extLst>
          </p:cNvPr>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5433580" y="3482327"/>
            <a:ext cx="2194855" cy="318676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3437" name="Text Box 13">
            <a:extLst>
              <a:ext uri="{FF2B5EF4-FFF2-40B4-BE49-F238E27FC236}">
                <a16:creationId xmlns:a16="http://schemas.microsoft.com/office/drawing/2014/main" id="{F0D7D086-263B-5847-84C5-6694FABC9D35}"/>
              </a:ext>
            </a:extLst>
          </p:cNvPr>
          <p:cNvSpPr txBox="1">
            <a:spLocks noChangeArrowheads="1"/>
          </p:cNvSpPr>
          <p:nvPr/>
        </p:nvSpPr>
        <p:spPr bwMode="auto">
          <a:xfrm>
            <a:off x="-64446" y="188913"/>
            <a:ext cx="3744008"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800" b="1" dirty="0"/>
              <a:t>Sgt Bob Foster</a:t>
            </a:r>
            <a:r>
              <a:rPr lang="en-US" altLang="en-US" sz="2800" dirty="0"/>
              <a:t> (left) with</a:t>
            </a:r>
          </a:p>
          <a:p>
            <a:r>
              <a:rPr lang="en-US" altLang="en-US" sz="2800" dirty="0"/>
              <a:t>his father, Canada, 1943,</a:t>
            </a:r>
          </a:p>
          <a:p>
            <a:r>
              <a:rPr lang="en-US" altLang="en-US" sz="2800" dirty="0"/>
              <a:t>who was the Station Commander</a:t>
            </a:r>
          </a:p>
          <a:p>
            <a:r>
              <a:rPr lang="en-US" altLang="en-US" sz="2800" dirty="0"/>
              <a:t>&amp; presented Bob</a:t>
            </a:r>
          </a:p>
          <a:p>
            <a:r>
              <a:rPr lang="en-US" altLang="en-US" sz="2800" dirty="0"/>
              <a:t>with his A/G brevet.</a:t>
            </a:r>
          </a:p>
        </p:txBody>
      </p:sp>
      <p:sp>
        <p:nvSpPr>
          <p:cNvPr id="103438" name="Rectangle 14">
            <a:extLst>
              <a:ext uri="{FF2B5EF4-FFF2-40B4-BE49-F238E27FC236}">
                <a16:creationId xmlns:a16="http://schemas.microsoft.com/office/drawing/2014/main" id="{E6C00148-2240-7740-BDAA-0E3172062B76}"/>
              </a:ext>
            </a:extLst>
          </p:cNvPr>
          <p:cNvSpPr>
            <a:spLocks noChangeArrowheads="1"/>
          </p:cNvSpPr>
          <p:nvPr/>
        </p:nvSpPr>
        <p:spPr bwMode="auto">
          <a:xfrm>
            <a:off x="6096000" y="188913"/>
            <a:ext cx="4572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dirty="0"/>
              <a:t>Bob Foster </a:t>
            </a:r>
            <a:r>
              <a:rPr lang="en-US" altLang="en-US" sz="2800" i="1" dirty="0"/>
              <a:t>(2nd left, top) with</a:t>
            </a:r>
          </a:p>
          <a:p>
            <a:r>
              <a:rPr lang="en-US" altLang="en-US" sz="2800" b="1" dirty="0"/>
              <a:t>Sgt Duncan </a:t>
            </a:r>
            <a:r>
              <a:rPr lang="en-US" altLang="en-US" sz="2800" i="1" dirty="0"/>
              <a:t>&amp; other aircrew in</a:t>
            </a:r>
          </a:p>
          <a:p>
            <a:r>
              <a:rPr lang="en-US" altLang="en-US" sz="2800" i="1" dirty="0"/>
              <a:t>London, 1944.</a:t>
            </a:r>
          </a:p>
        </p:txBody>
      </p:sp>
      <p:sp>
        <p:nvSpPr>
          <p:cNvPr id="103440" name="Rectangle 16">
            <a:extLst>
              <a:ext uri="{FF2B5EF4-FFF2-40B4-BE49-F238E27FC236}">
                <a16:creationId xmlns:a16="http://schemas.microsoft.com/office/drawing/2014/main" id="{D46284F5-4970-C146-AA7C-BFDEF3D12428}"/>
              </a:ext>
            </a:extLst>
          </p:cNvPr>
          <p:cNvSpPr>
            <a:spLocks noChangeArrowheads="1"/>
          </p:cNvSpPr>
          <p:nvPr/>
        </p:nvSpPr>
        <p:spPr bwMode="auto">
          <a:xfrm>
            <a:off x="2960914" y="4221163"/>
            <a:ext cx="2487387"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800" b="1" i="1" dirty="0"/>
              <a:t>Bob Foster</a:t>
            </a:r>
            <a:r>
              <a:rPr lang="en-US" altLang="en-US" sz="2800" i="1" dirty="0"/>
              <a:t> &amp; an u/k</a:t>
            </a:r>
          </a:p>
          <a:p>
            <a:r>
              <a:rPr lang="en-US" altLang="en-US" sz="2800" i="1" dirty="0"/>
              <a:t>aircrew, Tortorella olive</a:t>
            </a:r>
          </a:p>
          <a:p>
            <a:r>
              <a:rPr lang="en-US" altLang="en-US" sz="2800" i="1" dirty="0"/>
              <a:t>grove, 1944.</a:t>
            </a:r>
          </a:p>
        </p:txBody>
      </p:sp>
      <p:sp>
        <p:nvSpPr>
          <p:cNvPr id="103441" name="Rectangle 17">
            <a:extLst>
              <a:ext uri="{FF2B5EF4-FFF2-40B4-BE49-F238E27FC236}">
                <a16:creationId xmlns:a16="http://schemas.microsoft.com/office/drawing/2014/main" id="{69456DDB-F057-D94F-A308-720569E6C8C2}"/>
              </a:ext>
            </a:extLst>
          </p:cNvPr>
          <p:cNvSpPr>
            <a:spLocks noChangeArrowheads="1"/>
          </p:cNvSpPr>
          <p:nvPr/>
        </p:nvSpPr>
        <p:spPr bwMode="auto">
          <a:xfrm>
            <a:off x="8251099" y="4422318"/>
            <a:ext cx="2555875"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i="1" dirty="0"/>
              <a:t>The grave of </a:t>
            </a:r>
            <a:r>
              <a:rPr lang="en-US" altLang="en-US" sz="2800" b="1" dirty="0"/>
              <a:t>Sgt Duncan</a:t>
            </a:r>
            <a:r>
              <a:rPr lang="en-US" altLang="en-US" sz="2800" i="1" dirty="0"/>
              <a:t>, Bob’s</a:t>
            </a:r>
          </a:p>
          <a:p>
            <a:r>
              <a:rPr lang="en-US" altLang="en-US" sz="2800" i="1" dirty="0"/>
              <a:t>pilot, Bari, Italy, November 15th,</a:t>
            </a:r>
          </a:p>
          <a:p>
            <a:r>
              <a:rPr lang="en-US" altLang="en-US" sz="2800" i="1" dirty="0"/>
              <a:t>1945.</a:t>
            </a:r>
          </a:p>
        </p:txBody>
      </p:sp>
    </p:spTree>
    <p:extLst>
      <p:ext uri="{BB962C8B-B14F-4D97-AF65-F5344CB8AC3E}">
        <p14:creationId xmlns:p14="http://schemas.microsoft.com/office/powerpoint/2010/main" val="2272870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8" name="Rectangle 6">
            <a:extLst>
              <a:ext uri="{FF2B5EF4-FFF2-40B4-BE49-F238E27FC236}">
                <a16:creationId xmlns:a16="http://schemas.microsoft.com/office/drawing/2014/main" id="{021BBCCC-7A6F-2E47-9C6C-403BEE622A23}"/>
              </a:ext>
            </a:extLst>
          </p:cNvPr>
          <p:cNvSpPr>
            <a:spLocks noGrp="1" noChangeArrowheads="1"/>
          </p:cNvSpPr>
          <p:nvPr>
            <p:ph type="body" sz="half" idx="2"/>
          </p:nvPr>
        </p:nvSpPr>
        <p:spPr>
          <a:xfrm>
            <a:off x="2135188" y="5422900"/>
            <a:ext cx="8229600" cy="1435100"/>
          </a:xfrm>
        </p:spPr>
        <p:txBody>
          <a:bodyPr/>
          <a:lstStyle/>
          <a:p>
            <a:pPr>
              <a:buFontTx/>
              <a:buNone/>
            </a:pPr>
            <a:r>
              <a:rPr lang="en-US" altLang="en-US" b="1" dirty="0"/>
              <a:t>Bob Foster </a:t>
            </a:r>
            <a:r>
              <a:rPr lang="en-US" altLang="en-US" i="1" dirty="0"/>
              <a:t>pictured with his fellow barber shop singers in 1996.</a:t>
            </a:r>
          </a:p>
        </p:txBody>
      </p:sp>
      <p:pic>
        <p:nvPicPr>
          <p:cNvPr id="105479" name="Picture 7" descr="p116">
            <a:extLst>
              <a:ext uri="{FF2B5EF4-FFF2-40B4-BE49-F238E27FC236}">
                <a16:creationId xmlns:a16="http://schemas.microsoft.com/office/drawing/2014/main" id="{101CA13A-988F-824C-9CCF-77D47B0FA4D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424113" y="185739"/>
            <a:ext cx="7200900" cy="5068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 name="Straight Arrow Connector 2"/>
          <p:cNvCxnSpPr/>
          <p:nvPr/>
        </p:nvCxnSpPr>
        <p:spPr>
          <a:xfrm flipV="1">
            <a:off x="3276600" y="2917371"/>
            <a:ext cx="2492829" cy="2505529"/>
          </a:xfrm>
          <a:prstGeom prst="straightConnector1">
            <a:avLst/>
          </a:prstGeom>
          <a:ln>
            <a:solidFill>
              <a:srgbClr val="FF0000"/>
            </a:solidFill>
            <a:tailEnd type="arrow"/>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38392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2F3C07-D883-854E-8296-80C6B47650E7}"/>
              </a:ext>
            </a:extLst>
          </p:cNvPr>
          <p:cNvPicPr>
            <a:picLocks noChangeAspect="1"/>
          </p:cNvPicPr>
          <p:nvPr/>
        </p:nvPicPr>
        <p:blipFill>
          <a:blip r:embed="rId2"/>
          <a:stretch>
            <a:fillRect/>
          </a:stretch>
        </p:blipFill>
        <p:spPr>
          <a:xfrm>
            <a:off x="-3020309" y="-1233356"/>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107525" name="Rectangle 5">
            <a:extLst>
              <a:ext uri="{FF2B5EF4-FFF2-40B4-BE49-F238E27FC236}">
                <a16:creationId xmlns:a16="http://schemas.microsoft.com/office/drawing/2014/main" id="{4D4B2FCA-600A-A840-886E-E73D9D700124}"/>
              </a:ext>
            </a:extLst>
          </p:cNvPr>
          <p:cNvSpPr>
            <a:spLocks noGrp="1" noChangeArrowheads="1"/>
          </p:cNvSpPr>
          <p:nvPr>
            <p:ph type="body" sz="half" idx="1"/>
          </p:nvPr>
        </p:nvSpPr>
        <p:spPr>
          <a:xfrm>
            <a:off x="509046" y="1190897"/>
            <a:ext cx="3749445" cy="5257800"/>
          </a:xfrm>
        </p:spPr>
        <p:txBody>
          <a:bodyPr/>
          <a:lstStyle/>
          <a:p>
            <a:pPr>
              <a:buFontTx/>
              <a:buNone/>
            </a:pPr>
            <a:r>
              <a:rPr lang="en-US" altLang="en-US" sz="3200" i="1" dirty="0"/>
              <a:t>One of the Ploesti oil fields</a:t>
            </a:r>
          </a:p>
          <a:p>
            <a:pPr>
              <a:buFontTx/>
              <a:buNone/>
            </a:pPr>
            <a:r>
              <a:rPr lang="en-US" altLang="en-US" sz="3200" i="1" dirty="0"/>
              <a:t>after a visit from Foggia based</a:t>
            </a:r>
          </a:p>
          <a:p>
            <a:pPr>
              <a:buFontTx/>
              <a:buNone/>
            </a:pPr>
            <a:r>
              <a:rPr lang="en-US" altLang="en-US" sz="3200" i="1" dirty="0"/>
              <a:t>squadrons, 1943/44</a:t>
            </a:r>
            <a:r>
              <a:rPr lang="en-US" altLang="en-US" i="1" dirty="0"/>
              <a:t>.</a:t>
            </a:r>
          </a:p>
        </p:txBody>
      </p:sp>
      <p:pic>
        <p:nvPicPr>
          <p:cNvPr id="107527" name="Picture 7" descr="p127">
            <a:extLst>
              <a:ext uri="{FF2B5EF4-FFF2-40B4-BE49-F238E27FC236}">
                <a16:creationId xmlns:a16="http://schemas.microsoft.com/office/drawing/2014/main" id="{345F54F6-168D-EE45-B72A-61652F6838A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83113" y="801190"/>
            <a:ext cx="6710788" cy="5150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97578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5899B8-7357-8F4D-90F1-CC86C90036EC}"/>
              </a:ext>
            </a:extLst>
          </p:cNvPr>
          <p:cNvPicPr>
            <a:picLocks noChangeAspect="1"/>
          </p:cNvPicPr>
          <p:nvPr/>
        </p:nvPicPr>
        <p:blipFill>
          <a:blip r:embed="rId2"/>
          <a:stretch>
            <a:fillRect/>
          </a:stretch>
        </p:blipFill>
        <p:spPr>
          <a:xfrm>
            <a:off x="-3298983" y="-1294316"/>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230404" name="Picture 4" descr="05 Oct 31">
            <a:extLst>
              <a:ext uri="{FF2B5EF4-FFF2-40B4-BE49-F238E27FC236}">
                <a16:creationId xmlns:a16="http://schemas.microsoft.com/office/drawing/2014/main" id="{E55E4B2C-6D8A-3847-8AF5-9FA7340B5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0"/>
            <a:ext cx="6911975" cy="685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834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5C2704-02A8-A54E-A1E4-2E43329D0F9D}"/>
              </a:ext>
            </a:extLst>
          </p:cNvPr>
          <p:cNvPicPr>
            <a:picLocks noChangeAspect="1"/>
          </p:cNvPicPr>
          <p:nvPr/>
        </p:nvPicPr>
        <p:blipFill>
          <a:blip r:embed="rId2"/>
          <a:stretch>
            <a:fillRect/>
          </a:stretch>
        </p:blipFill>
        <p:spPr>
          <a:xfrm>
            <a:off x="-3233531" y="-1250774"/>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115717" name="Rectangle 5">
            <a:extLst>
              <a:ext uri="{FF2B5EF4-FFF2-40B4-BE49-F238E27FC236}">
                <a16:creationId xmlns:a16="http://schemas.microsoft.com/office/drawing/2014/main" id="{3C06E0A2-B4F5-8F4E-BF16-E97556D8F074}"/>
              </a:ext>
            </a:extLst>
          </p:cNvPr>
          <p:cNvSpPr>
            <a:spLocks noGrp="1" noChangeArrowheads="1"/>
          </p:cNvSpPr>
          <p:nvPr>
            <p:ph type="body" sz="half" idx="1"/>
          </p:nvPr>
        </p:nvSpPr>
        <p:spPr>
          <a:xfrm>
            <a:off x="182880" y="397874"/>
            <a:ext cx="3899263" cy="5649913"/>
          </a:xfrm>
        </p:spPr>
        <p:txBody>
          <a:bodyPr>
            <a:normAutofit/>
          </a:bodyPr>
          <a:lstStyle/>
          <a:p>
            <a:pPr>
              <a:buFontTx/>
              <a:buNone/>
            </a:pPr>
            <a:r>
              <a:rPr lang="en-US" altLang="en-US" sz="3200" i="1" dirty="0"/>
              <a:t>Supply drop Christmas Day 1944. </a:t>
            </a:r>
          </a:p>
          <a:p>
            <a:pPr>
              <a:buFontTx/>
              <a:buNone/>
            </a:pPr>
            <a:r>
              <a:rPr lang="en-US" altLang="en-US" sz="3200" i="1" dirty="0"/>
              <a:t>All the crews safely returned for their Christmas dinners.</a:t>
            </a:r>
          </a:p>
          <a:p>
            <a:pPr>
              <a:buFontTx/>
              <a:buNone/>
            </a:pPr>
            <a:endParaRPr lang="en-US" altLang="en-US" sz="3200" i="1" dirty="0"/>
          </a:p>
          <a:p>
            <a:pPr>
              <a:buFontTx/>
              <a:buNone/>
            </a:pPr>
            <a:r>
              <a:rPr lang="en-US" altLang="en-US" sz="3200" i="1" dirty="0"/>
              <a:t>The cross, marked on the ground by the Partisans was the target for the supply drop.</a:t>
            </a:r>
          </a:p>
        </p:txBody>
      </p:sp>
      <p:pic>
        <p:nvPicPr>
          <p:cNvPr id="115719" name="Picture 7" descr="p137">
            <a:extLst>
              <a:ext uri="{FF2B5EF4-FFF2-40B4-BE49-F238E27FC236}">
                <a16:creationId xmlns:a16="http://schemas.microsoft.com/office/drawing/2014/main" id="{5B8F0ACE-D859-1E45-BE0B-CC4040C98D2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45591" y="397874"/>
            <a:ext cx="6326912" cy="6227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Oval 1"/>
          <p:cNvSpPr/>
          <p:nvPr/>
        </p:nvSpPr>
        <p:spPr>
          <a:xfrm>
            <a:off x="6052457" y="4800600"/>
            <a:ext cx="1153886" cy="10341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Arrow Connector 4"/>
          <p:cNvCxnSpPr/>
          <p:nvPr/>
        </p:nvCxnSpPr>
        <p:spPr>
          <a:xfrm>
            <a:off x="3461657" y="4365171"/>
            <a:ext cx="2590800" cy="783772"/>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63245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F5092C-1450-8D4F-90BC-5C07AE050C41}"/>
              </a:ext>
            </a:extLst>
          </p:cNvPr>
          <p:cNvPicPr>
            <a:picLocks noChangeAspect="1"/>
          </p:cNvPicPr>
          <p:nvPr/>
        </p:nvPicPr>
        <p:blipFill>
          <a:blip r:embed="rId2"/>
          <a:stretch>
            <a:fillRect/>
          </a:stretch>
        </p:blipFill>
        <p:spPr>
          <a:xfrm>
            <a:off x="-3269129" y="-1377407"/>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2" name="Content Placeholder 1">
            <a:extLst>
              <a:ext uri="{FF2B5EF4-FFF2-40B4-BE49-F238E27FC236}">
                <a16:creationId xmlns:a16="http://schemas.microsoft.com/office/drawing/2014/main" id="{331ED5A5-A28C-EE41-88CC-DB7E0582F68A}"/>
              </a:ext>
            </a:extLst>
          </p:cNvPr>
          <p:cNvSpPr>
            <a:spLocks noGrp="1"/>
          </p:cNvSpPr>
          <p:nvPr>
            <p:ph sz="half" idx="1"/>
          </p:nvPr>
        </p:nvSpPr>
        <p:spPr/>
        <p:txBody>
          <a:bodyPr/>
          <a:lstStyle/>
          <a:p>
            <a:endParaRPr lang="en-US" dirty="0"/>
          </a:p>
        </p:txBody>
      </p:sp>
      <p:sp>
        <p:nvSpPr>
          <p:cNvPr id="3" name="Content Placeholder 2">
            <a:extLst>
              <a:ext uri="{FF2B5EF4-FFF2-40B4-BE49-F238E27FC236}">
                <a16:creationId xmlns:a16="http://schemas.microsoft.com/office/drawing/2014/main" id="{A0A10D0B-D98C-5E41-BB7D-A500FCF42668}"/>
              </a:ext>
            </a:extLst>
          </p:cNvPr>
          <p:cNvSpPr>
            <a:spLocks noGrp="1"/>
          </p:cNvSpPr>
          <p:nvPr>
            <p:ph sz="half" idx="2"/>
          </p:nvPr>
        </p:nvSpPr>
        <p:spPr/>
        <p:txBody>
          <a:bodyPr/>
          <a:lstStyle/>
          <a:p>
            <a:endParaRPr lang="en-US" dirty="0"/>
          </a:p>
        </p:txBody>
      </p:sp>
      <p:pic>
        <p:nvPicPr>
          <p:cNvPr id="5122" name="Picture 2" descr="F:\Shaddows Of The Past Book\Log books\Royal Air Force Log Book\19-25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6510" y="0"/>
            <a:ext cx="733897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7240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56E9C3-302C-574A-A6B3-9DF1A0BD6BED}"/>
              </a:ext>
            </a:extLst>
          </p:cNvPr>
          <p:cNvPicPr>
            <a:picLocks noChangeAspect="1"/>
          </p:cNvPicPr>
          <p:nvPr/>
        </p:nvPicPr>
        <p:blipFill>
          <a:blip r:embed="rId2"/>
          <a:stretch>
            <a:fillRect/>
          </a:stretch>
        </p:blipFill>
        <p:spPr>
          <a:xfrm>
            <a:off x="-3109922" y="-1377407"/>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13671" name="Picture 7" descr="p136">
            <a:extLst>
              <a:ext uri="{FF2B5EF4-FFF2-40B4-BE49-F238E27FC236}">
                <a16:creationId xmlns:a16="http://schemas.microsoft.com/office/drawing/2014/main" id="{EED002BC-B1B3-4041-8978-787D848E7ED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19114" y="188913"/>
            <a:ext cx="3887787" cy="31861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3677" name="Picture 13" descr="n">
            <a:extLst>
              <a:ext uri="{FF2B5EF4-FFF2-40B4-BE49-F238E27FC236}">
                <a16:creationId xmlns:a16="http://schemas.microsoft.com/office/drawing/2014/main" id="{1B1A7195-BD8B-9441-B927-DDFA2E541ABB}"/>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19114" y="3662111"/>
            <a:ext cx="4464050" cy="3087688"/>
          </a:xfrm>
          <a:extLst>
            <a:ext uri="{909E8E84-426E-40DD-AFC4-6F175D3DCCD1}">
              <a14:hiddenFill xmlns:a14="http://schemas.microsoft.com/office/drawing/2010/main">
                <a:solidFill>
                  <a:srgbClr val="FFFFFF"/>
                </a:solidFill>
              </a14:hiddenFill>
            </a:ext>
          </a:extLst>
        </p:spPr>
      </p:pic>
      <p:pic>
        <p:nvPicPr>
          <p:cNvPr id="113679" name="Picture 15" descr="m">
            <a:extLst>
              <a:ext uri="{FF2B5EF4-FFF2-40B4-BE49-F238E27FC236}">
                <a16:creationId xmlns:a16="http://schemas.microsoft.com/office/drawing/2014/main" id="{3CA15431-AB79-E446-BDAA-91B8B1B4047C}"/>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740185" y="532064"/>
            <a:ext cx="3910013" cy="5327650"/>
          </a:xfrm>
          <a:extLst>
            <a:ext uri="{909E8E84-426E-40DD-AFC4-6F175D3DCCD1}">
              <a14:hiddenFill xmlns:a14="http://schemas.microsoft.com/office/drawing/2010/main">
                <a:solidFill>
                  <a:srgbClr val="FFFFFF"/>
                </a:solidFill>
              </a14:hiddenFill>
            </a:ext>
          </a:extLst>
        </p:spPr>
      </p:pic>
      <p:sp>
        <p:nvSpPr>
          <p:cNvPr id="113681" name="Rectangle 17">
            <a:extLst>
              <a:ext uri="{FF2B5EF4-FFF2-40B4-BE49-F238E27FC236}">
                <a16:creationId xmlns:a16="http://schemas.microsoft.com/office/drawing/2014/main" id="{FDBB101A-DB7A-A54F-AC90-D0D3CE1FA1AB}"/>
              </a:ext>
            </a:extLst>
          </p:cNvPr>
          <p:cNvSpPr>
            <a:spLocks noChangeArrowheads="1"/>
          </p:cNvSpPr>
          <p:nvPr/>
        </p:nvSpPr>
        <p:spPr bwMode="auto">
          <a:xfrm>
            <a:off x="8839200" y="1976212"/>
            <a:ext cx="3283132"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i="1" dirty="0"/>
              <a:t>Containers dropping in Slovenia, 1945.</a:t>
            </a:r>
          </a:p>
          <a:p>
            <a:r>
              <a:rPr lang="en-US" altLang="en-US" sz="3200" i="1" dirty="0"/>
              <a:t>Photos </a:t>
            </a:r>
            <a:r>
              <a:rPr lang="en-GB" sz="3200" i="1" dirty="0"/>
              <a:t>courtesy of the</a:t>
            </a:r>
            <a:r>
              <a:rPr lang="en-US" altLang="en-US" sz="3200" i="1" dirty="0"/>
              <a:t> Museum</a:t>
            </a:r>
            <a:r>
              <a:rPr lang="en-US" altLang="en-US" sz="3200" b="1" dirty="0"/>
              <a:t> </a:t>
            </a:r>
            <a:r>
              <a:rPr lang="en-US" altLang="en-US" sz="3200" i="1" dirty="0"/>
              <a:t>of Contemporary History, Ljubljana.</a:t>
            </a:r>
          </a:p>
        </p:txBody>
      </p:sp>
    </p:spTree>
    <p:extLst>
      <p:ext uri="{BB962C8B-B14F-4D97-AF65-F5344CB8AC3E}">
        <p14:creationId xmlns:p14="http://schemas.microsoft.com/office/powerpoint/2010/main" val="664853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8A8B-B014-0244-9A7F-52455FBFC456}"/>
              </a:ext>
            </a:extLst>
          </p:cNvPr>
          <p:cNvSpPr>
            <a:spLocks noGrp="1"/>
          </p:cNvSpPr>
          <p:nvPr>
            <p:ph type="title"/>
          </p:nvPr>
        </p:nvSpPr>
        <p:spPr>
          <a:xfrm>
            <a:off x="2449597" y="365125"/>
            <a:ext cx="10515600" cy="1325563"/>
          </a:xfrm>
        </p:spPr>
        <p:txBody>
          <a:bodyPr/>
          <a:lstStyle/>
          <a:p>
            <a:endParaRPr lang="en-US" dirty="0"/>
          </a:p>
        </p:txBody>
      </p:sp>
      <p:pic>
        <p:nvPicPr>
          <p:cNvPr id="6" name="Picture 5">
            <a:extLst>
              <a:ext uri="{FF2B5EF4-FFF2-40B4-BE49-F238E27FC236}">
                <a16:creationId xmlns:a16="http://schemas.microsoft.com/office/drawing/2014/main" id="{C8CF5E72-B4D3-5C46-B188-62A16BE0E1BF}"/>
              </a:ext>
            </a:extLst>
          </p:cNvPr>
          <p:cNvPicPr>
            <a:picLocks noChangeAspect="1"/>
          </p:cNvPicPr>
          <p:nvPr/>
        </p:nvPicPr>
        <p:blipFill>
          <a:blip r:embed="rId2"/>
          <a:stretch>
            <a:fillRect/>
          </a:stretch>
        </p:blipFill>
        <p:spPr>
          <a:xfrm>
            <a:off x="-2646280" y="-2168685"/>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4" name="Content Placeholder 3">
            <a:extLst>
              <a:ext uri="{FF2B5EF4-FFF2-40B4-BE49-F238E27FC236}">
                <a16:creationId xmlns:a16="http://schemas.microsoft.com/office/drawing/2014/main" id="{075CE791-A259-2745-BEBB-651043B30C7A}"/>
              </a:ext>
            </a:extLst>
          </p:cNvPr>
          <p:cNvSpPr>
            <a:spLocks noGrp="1"/>
          </p:cNvSpPr>
          <p:nvPr>
            <p:ph idx="1"/>
          </p:nvPr>
        </p:nvSpPr>
        <p:spPr>
          <a:xfrm>
            <a:off x="7265045" y="791278"/>
            <a:ext cx="4652058" cy="1325563"/>
          </a:xfrm>
        </p:spPr>
        <p:txBody>
          <a:bodyPr>
            <a:normAutofit/>
          </a:bodyPr>
          <a:lstStyle/>
          <a:p>
            <a:pPr marL="0" indent="0">
              <a:buNone/>
            </a:pPr>
            <a:endParaRPr lang="en-US" sz="4400" i="1" dirty="0"/>
          </a:p>
        </p:txBody>
      </p:sp>
      <p:pic>
        <p:nvPicPr>
          <p:cNvPr id="5" name="Picture 4" descr="p18"/>
          <p:cNvPicPr>
            <a:picLocks noChangeAspect="1" noChangeArrowheads="1"/>
          </p:cNvPicPr>
          <p:nvPr/>
        </p:nvPicPr>
        <p:blipFill>
          <a:blip r:embed="rId3"/>
          <a:srcRect/>
          <a:stretch>
            <a:fillRect/>
          </a:stretch>
        </p:blipFill>
        <p:spPr>
          <a:xfrm>
            <a:off x="126132" y="62673"/>
            <a:ext cx="7569724" cy="4418232"/>
          </a:xfrm>
          <a:prstGeom prst="rect">
            <a:avLst/>
          </a:prstGeom>
          <a:noFill/>
          <a:ln/>
        </p:spPr>
      </p:pic>
      <p:sp>
        <p:nvSpPr>
          <p:cNvPr id="7" name="Rectangle 6"/>
          <p:cNvSpPr/>
          <p:nvPr/>
        </p:nvSpPr>
        <p:spPr>
          <a:xfrm>
            <a:off x="246468" y="4523739"/>
            <a:ext cx="11670635" cy="2062103"/>
          </a:xfrm>
          <a:prstGeom prst="rect">
            <a:avLst/>
          </a:prstGeom>
        </p:spPr>
        <p:txBody>
          <a:bodyPr wrap="square">
            <a:spAutoFit/>
          </a:bodyPr>
          <a:lstStyle/>
          <a:p>
            <a:r>
              <a:rPr lang="en-GB" sz="3200" b="1" dirty="0"/>
              <a:t>Tubby</a:t>
            </a:r>
            <a:r>
              <a:rPr lang="en-GB" sz="3200" i="1" dirty="0"/>
              <a:t> in Civil Air Guard (CAG) uniform, well on the way towards becoming a pilot, in his father’s garden, Countesthorpe, Leicestershire</a:t>
            </a:r>
          </a:p>
          <a:p>
            <a:r>
              <a:rPr lang="en-GB" sz="3200" i="1" dirty="0"/>
              <a:t>Learning to fly was 2/6d (12.5 new pence) per hour. </a:t>
            </a:r>
            <a:r>
              <a:rPr lang="en-GB" sz="3200" b="1" i="1" dirty="0"/>
              <a:t>Without the CAG we would not have had enough aircrew on the outset of war.</a:t>
            </a:r>
            <a:endParaRPr lang="en-GB" sz="3200" b="1" dirty="0"/>
          </a:p>
        </p:txBody>
      </p:sp>
      <p:sp>
        <p:nvSpPr>
          <p:cNvPr id="8" name="Rectangle 7"/>
          <p:cNvSpPr/>
          <p:nvPr/>
        </p:nvSpPr>
        <p:spPr>
          <a:xfrm>
            <a:off x="8743950" y="2116841"/>
            <a:ext cx="3241593" cy="707886"/>
          </a:xfrm>
          <a:prstGeom prst="rect">
            <a:avLst/>
          </a:prstGeom>
        </p:spPr>
        <p:txBody>
          <a:bodyPr wrap="none">
            <a:spAutoFit/>
          </a:bodyPr>
          <a:lstStyle/>
          <a:p>
            <a:r>
              <a:rPr lang="en-US" sz="4000" b="1" i="1" u="sng" dirty="0"/>
              <a:t>Civil Air Guard</a:t>
            </a:r>
          </a:p>
        </p:txBody>
      </p:sp>
    </p:spTree>
    <p:extLst>
      <p:ext uri="{BB962C8B-B14F-4D97-AF65-F5344CB8AC3E}">
        <p14:creationId xmlns:p14="http://schemas.microsoft.com/office/powerpoint/2010/main" val="15037810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1F1EE2-062B-0248-A581-0FB62082D11F}"/>
              </a:ext>
            </a:extLst>
          </p:cNvPr>
          <p:cNvPicPr>
            <a:picLocks noChangeAspect="1"/>
          </p:cNvPicPr>
          <p:nvPr/>
        </p:nvPicPr>
        <p:blipFill>
          <a:blip r:embed="rId2"/>
          <a:stretch>
            <a:fillRect/>
          </a:stretch>
        </p:blipFill>
        <p:spPr>
          <a:xfrm>
            <a:off x="-3342755" y="-1220996"/>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232452" name="Picture 4" descr="11 Dec 3">
            <a:extLst>
              <a:ext uri="{FF2B5EF4-FFF2-40B4-BE49-F238E27FC236}">
                <a16:creationId xmlns:a16="http://schemas.microsoft.com/office/drawing/2014/main" id="{DC16B899-BC91-3D48-A468-413014ECC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1"/>
            <a:ext cx="7308850" cy="682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5594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162FD5-9112-E34C-AC98-3D7039F5B9A5}"/>
              </a:ext>
            </a:extLst>
          </p:cNvPr>
          <p:cNvPicPr>
            <a:picLocks noChangeAspect="1"/>
          </p:cNvPicPr>
          <p:nvPr/>
        </p:nvPicPr>
        <p:blipFill>
          <a:blip r:embed="rId2"/>
          <a:stretch>
            <a:fillRect/>
          </a:stretch>
        </p:blipFill>
        <p:spPr>
          <a:xfrm>
            <a:off x="-3342755" y="-1150395"/>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233476" name="Picture 4" descr="13 Dec 5">
            <a:extLst>
              <a:ext uri="{FF2B5EF4-FFF2-40B4-BE49-F238E27FC236}">
                <a16:creationId xmlns:a16="http://schemas.microsoft.com/office/drawing/2014/main" id="{FB52E5E4-0FBC-3F45-90B3-BFAF11DA1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4" y="-4763"/>
            <a:ext cx="7343775" cy="686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0383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ADBEC7-3930-A247-8802-E6ABDF85B48B}"/>
              </a:ext>
            </a:extLst>
          </p:cNvPr>
          <p:cNvPicPr>
            <a:picLocks noChangeAspect="1"/>
          </p:cNvPicPr>
          <p:nvPr/>
        </p:nvPicPr>
        <p:blipFill>
          <a:blip r:embed="rId2"/>
          <a:stretch>
            <a:fillRect/>
          </a:stretch>
        </p:blipFill>
        <p:spPr>
          <a:xfrm>
            <a:off x="-3342755" y="-1220996"/>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234500" name="Picture 4" descr="17 Dec 19">
            <a:extLst>
              <a:ext uri="{FF2B5EF4-FFF2-40B4-BE49-F238E27FC236}">
                <a16:creationId xmlns:a16="http://schemas.microsoft.com/office/drawing/2014/main" id="{D6005D39-EC70-AA42-AC11-409EA11BE9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089" y="-3175"/>
            <a:ext cx="7342187" cy="6861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651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10BEA5-0CD1-6343-932E-1499ED12EC9D}"/>
              </a:ext>
            </a:extLst>
          </p:cNvPr>
          <p:cNvPicPr>
            <a:picLocks noChangeAspect="1"/>
          </p:cNvPicPr>
          <p:nvPr/>
        </p:nvPicPr>
        <p:blipFill>
          <a:blip r:embed="rId2"/>
          <a:stretch>
            <a:fillRect/>
          </a:stretch>
        </p:blipFill>
        <p:spPr>
          <a:xfrm>
            <a:off x="-3342755" y="-1196933"/>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117765" name="Rectangle 5">
            <a:extLst>
              <a:ext uri="{FF2B5EF4-FFF2-40B4-BE49-F238E27FC236}">
                <a16:creationId xmlns:a16="http://schemas.microsoft.com/office/drawing/2014/main" id="{217AC64C-99B4-9040-8029-2A09FA122E8F}"/>
              </a:ext>
            </a:extLst>
          </p:cNvPr>
          <p:cNvSpPr>
            <a:spLocks noGrp="1" noChangeArrowheads="1"/>
          </p:cNvSpPr>
          <p:nvPr>
            <p:ph type="body" sz="half" idx="1"/>
          </p:nvPr>
        </p:nvSpPr>
        <p:spPr>
          <a:xfrm>
            <a:off x="609600" y="670561"/>
            <a:ext cx="5384800" cy="5455604"/>
          </a:xfrm>
        </p:spPr>
        <p:txBody>
          <a:bodyPr>
            <a:normAutofit/>
          </a:bodyPr>
          <a:lstStyle/>
          <a:p>
            <a:pPr>
              <a:buFontTx/>
              <a:buNone/>
            </a:pPr>
            <a:r>
              <a:rPr lang="en-US" altLang="en-US" sz="3200" i="1" dirty="0"/>
              <a:t>The Sorrento</a:t>
            </a:r>
          </a:p>
          <a:p>
            <a:pPr>
              <a:buFontTx/>
              <a:buNone/>
            </a:pPr>
            <a:r>
              <a:rPr lang="en-US" altLang="en-US" sz="3200" i="1" dirty="0"/>
              <a:t>coast, &amp; view</a:t>
            </a:r>
          </a:p>
          <a:p>
            <a:pPr>
              <a:buFontTx/>
              <a:buNone/>
            </a:pPr>
            <a:r>
              <a:rPr lang="en-US" altLang="en-US" sz="3200" i="1" dirty="0"/>
              <a:t>from the</a:t>
            </a:r>
          </a:p>
          <a:p>
            <a:pPr>
              <a:buFontTx/>
              <a:buNone/>
            </a:pPr>
            <a:r>
              <a:rPr lang="en-US" altLang="en-US" sz="3200" i="1" dirty="0"/>
              <a:t>Minerva</a:t>
            </a:r>
          </a:p>
          <a:p>
            <a:pPr>
              <a:buFontTx/>
              <a:buNone/>
            </a:pPr>
            <a:r>
              <a:rPr lang="en-US" altLang="en-US" sz="3200" i="1" dirty="0"/>
              <a:t>Hotel, 1944,</a:t>
            </a:r>
          </a:p>
          <a:p>
            <a:pPr>
              <a:buFontTx/>
              <a:buNone/>
            </a:pPr>
            <a:r>
              <a:rPr lang="en-US" altLang="en-US" sz="3200" i="1" dirty="0"/>
              <a:t>where most</a:t>
            </a:r>
          </a:p>
          <a:p>
            <a:pPr>
              <a:buFontTx/>
              <a:buNone/>
            </a:pPr>
            <a:r>
              <a:rPr lang="en-US" altLang="en-US" sz="3200" i="1" dirty="0"/>
              <a:t>crews spent</a:t>
            </a:r>
          </a:p>
          <a:p>
            <a:pPr>
              <a:buFontTx/>
              <a:buNone/>
            </a:pPr>
            <a:r>
              <a:rPr lang="en-US" altLang="en-US" sz="3200" i="1" dirty="0"/>
              <a:t>some leave.</a:t>
            </a:r>
          </a:p>
        </p:txBody>
      </p:sp>
      <p:pic>
        <p:nvPicPr>
          <p:cNvPr id="117768" name="Picture 8" descr="p138">
            <a:extLst>
              <a:ext uri="{FF2B5EF4-FFF2-40B4-BE49-F238E27FC236}">
                <a16:creationId xmlns:a16="http://schemas.microsoft.com/office/drawing/2014/main" id="{C15D085C-0327-CB4A-9C5D-0935E505F824}"/>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943476" y="206376"/>
            <a:ext cx="5256213" cy="3584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7769" name="Picture 9" descr="p138a">
            <a:extLst>
              <a:ext uri="{FF2B5EF4-FFF2-40B4-BE49-F238E27FC236}">
                <a16:creationId xmlns:a16="http://schemas.microsoft.com/office/drawing/2014/main" id="{3F0049F6-7709-8B41-9470-D7EE05B8D69C}"/>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511675" y="4149726"/>
            <a:ext cx="5670550" cy="2513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09435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83BCB5-9F71-954E-A3AD-33FE5AACDD7D}"/>
              </a:ext>
            </a:extLst>
          </p:cNvPr>
          <p:cNvPicPr>
            <a:picLocks noChangeAspect="1"/>
          </p:cNvPicPr>
          <p:nvPr/>
        </p:nvPicPr>
        <p:blipFill>
          <a:blip r:embed="rId2"/>
          <a:stretch>
            <a:fillRect/>
          </a:stretch>
        </p:blipFill>
        <p:spPr>
          <a:xfrm>
            <a:off x="-3342755" y="-1196934"/>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119822" name="Rectangle 14">
            <a:extLst>
              <a:ext uri="{FF2B5EF4-FFF2-40B4-BE49-F238E27FC236}">
                <a16:creationId xmlns:a16="http://schemas.microsoft.com/office/drawing/2014/main" id="{2DAF37D4-A120-9E4A-AC5D-0746017977F5}"/>
              </a:ext>
            </a:extLst>
          </p:cNvPr>
          <p:cNvSpPr>
            <a:spLocks noGrp="1" noChangeArrowheads="1"/>
          </p:cNvSpPr>
          <p:nvPr>
            <p:ph type="body" sz="half" idx="1"/>
          </p:nvPr>
        </p:nvSpPr>
        <p:spPr>
          <a:xfrm>
            <a:off x="874259" y="495300"/>
            <a:ext cx="4038600" cy="1442357"/>
          </a:xfrm>
        </p:spPr>
        <p:txBody>
          <a:bodyPr>
            <a:normAutofit lnSpcReduction="10000"/>
          </a:bodyPr>
          <a:lstStyle/>
          <a:p>
            <a:pPr>
              <a:buFontTx/>
              <a:buNone/>
            </a:pPr>
            <a:r>
              <a:rPr lang="en-US" altLang="en-US" sz="3200" i="1" dirty="0"/>
              <a:t>Supply drop, Circhina, January 18th,1945.</a:t>
            </a:r>
          </a:p>
          <a:p>
            <a:pPr>
              <a:buFontTx/>
              <a:buNone/>
            </a:pPr>
            <a:r>
              <a:rPr lang="en-US" altLang="en-US" sz="3200" i="1" dirty="0">
                <a:solidFill>
                  <a:srgbClr val="FF0000"/>
                </a:solidFill>
              </a:rPr>
              <a:t>	  Drop zone</a:t>
            </a:r>
          </a:p>
        </p:txBody>
      </p:sp>
      <p:pic>
        <p:nvPicPr>
          <p:cNvPr id="119816" name="Picture 8" descr="p139">
            <a:extLst>
              <a:ext uri="{FF2B5EF4-FFF2-40B4-BE49-F238E27FC236}">
                <a16:creationId xmlns:a16="http://schemas.microsoft.com/office/drawing/2014/main" id="{2C8A0A83-9DC1-494B-BD49-CFF0C2FE027E}"/>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13212" y="2127826"/>
            <a:ext cx="4674917" cy="44707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9820" name="Picture 12" descr="p139a">
            <a:extLst>
              <a:ext uri="{FF2B5EF4-FFF2-40B4-BE49-F238E27FC236}">
                <a16:creationId xmlns:a16="http://schemas.microsoft.com/office/drawing/2014/main" id="{4148101B-24F4-4045-90B9-128612BC95F5}"/>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594205" y="476250"/>
            <a:ext cx="5303681" cy="330315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9823" name="Rectangle 15">
            <a:extLst>
              <a:ext uri="{FF2B5EF4-FFF2-40B4-BE49-F238E27FC236}">
                <a16:creationId xmlns:a16="http://schemas.microsoft.com/office/drawing/2014/main" id="{B473629E-8FBF-7C42-AE82-03E800A33CC8}"/>
              </a:ext>
            </a:extLst>
          </p:cNvPr>
          <p:cNvSpPr>
            <a:spLocks noChangeArrowheads="1"/>
          </p:cNvSpPr>
          <p:nvPr/>
        </p:nvSpPr>
        <p:spPr bwMode="auto">
          <a:xfrm>
            <a:off x="5512526" y="4176152"/>
            <a:ext cx="6566262"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i="1" dirty="0"/>
              <a:t>Shirts being made from parachutes,</a:t>
            </a:r>
          </a:p>
          <a:p>
            <a:r>
              <a:rPr lang="en-US" altLang="en-US" sz="3200" i="1" dirty="0"/>
              <a:t>Paka, NE Slovenie, July 1944.</a:t>
            </a:r>
          </a:p>
          <a:p>
            <a:r>
              <a:rPr lang="en-US" altLang="en-US" sz="3200" i="1" dirty="0"/>
              <a:t>Photo </a:t>
            </a:r>
            <a:r>
              <a:rPr lang="en-GB" sz="3200" i="1" dirty="0"/>
              <a:t>courtesy of the</a:t>
            </a:r>
            <a:r>
              <a:rPr lang="en-US" altLang="en-US" sz="3200" i="1" dirty="0"/>
              <a:t> Museum of Contemporary History, Ljubljana.</a:t>
            </a:r>
          </a:p>
        </p:txBody>
      </p:sp>
      <p:sp>
        <p:nvSpPr>
          <p:cNvPr id="2" name="Oval 1"/>
          <p:cNvSpPr/>
          <p:nvPr/>
        </p:nvSpPr>
        <p:spPr>
          <a:xfrm>
            <a:off x="1600200" y="48006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 name="Straight Arrow Connector 3"/>
          <p:cNvCxnSpPr>
            <a:endCxn id="2" idx="0"/>
          </p:cNvCxnSpPr>
          <p:nvPr/>
        </p:nvCxnSpPr>
        <p:spPr>
          <a:xfrm flipH="1">
            <a:off x="1905000" y="1743075"/>
            <a:ext cx="304800" cy="3057525"/>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139664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C093A6-CECC-FB40-8CF0-7918B0BAD9A8}"/>
              </a:ext>
            </a:extLst>
          </p:cNvPr>
          <p:cNvPicPr>
            <a:picLocks noChangeAspect="1"/>
          </p:cNvPicPr>
          <p:nvPr/>
        </p:nvPicPr>
        <p:blipFill>
          <a:blip r:embed="rId2"/>
          <a:stretch>
            <a:fillRect/>
          </a:stretch>
        </p:blipFill>
        <p:spPr>
          <a:xfrm>
            <a:off x="-3342755" y="-1196933"/>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123909" name="Rectangle 5">
            <a:extLst>
              <a:ext uri="{FF2B5EF4-FFF2-40B4-BE49-F238E27FC236}">
                <a16:creationId xmlns:a16="http://schemas.microsoft.com/office/drawing/2014/main" id="{E57E3A4E-AF92-5944-A9DF-787630B6CB63}"/>
              </a:ext>
            </a:extLst>
          </p:cNvPr>
          <p:cNvSpPr>
            <a:spLocks noGrp="1" noChangeArrowheads="1"/>
          </p:cNvSpPr>
          <p:nvPr>
            <p:ph type="body" sz="half" idx="1"/>
          </p:nvPr>
        </p:nvSpPr>
        <p:spPr/>
        <p:txBody>
          <a:bodyPr/>
          <a:lstStyle/>
          <a:p>
            <a:pPr>
              <a:buFontTx/>
              <a:buNone/>
            </a:pPr>
            <a:r>
              <a:rPr lang="en-US" altLang="en-US" sz="4000" b="1" dirty="0"/>
              <a:t>The crest of 37 Squadron</a:t>
            </a:r>
          </a:p>
        </p:txBody>
      </p:sp>
      <p:pic>
        <p:nvPicPr>
          <p:cNvPr id="123911" name="Picture 7" descr="p143">
            <a:extLst>
              <a:ext uri="{FF2B5EF4-FFF2-40B4-BE49-F238E27FC236}">
                <a16:creationId xmlns:a16="http://schemas.microsoft.com/office/drawing/2014/main" id="{BF6A278F-5012-CD4D-ABBB-8F23AB33E6A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64064" y="188914"/>
            <a:ext cx="4797425" cy="6480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89221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F5092C-1450-8D4F-90BC-5C07AE050C41}"/>
              </a:ext>
            </a:extLst>
          </p:cNvPr>
          <p:cNvPicPr>
            <a:picLocks noChangeAspect="1"/>
          </p:cNvPicPr>
          <p:nvPr/>
        </p:nvPicPr>
        <p:blipFill>
          <a:blip r:embed="rId2"/>
          <a:stretch>
            <a:fillRect/>
          </a:stretch>
        </p:blipFill>
        <p:spPr>
          <a:xfrm>
            <a:off x="-3147209" y="-1377407"/>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6" name="Content Placeholder 5" descr="A large air plane on a cloudy day&#10;&#10;Description automatically generated">
            <a:extLst>
              <a:ext uri="{FF2B5EF4-FFF2-40B4-BE49-F238E27FC236}">
                <a16:creationId xmlns:a16="http://schemas.microsoft.com/office/drawing/2014/main" id="{AC6FFAFD-2D09-D347-8EBC-285A691AD8E3}"/>
              </a:ext>
            </a:extLst>
          </p:cNvPr>
          <p:cNvPicPr>
            <a:picLocks noGrp="1" noChangeAspect="1"/>
          </p:cNvPicPr>
          <p:nvPr>
            <p:ph sz="half" idx="1"/>
          </p:nvPr>
        </p:nvPicPr>
        <p:blipFill>
          <a:blip r:embed="rId3"/>
          <a:stretch>
            <a:fillRect/>
          </a:stretch>
        </p:blipFill>
        <p:spPr>
          <a:xfrm>
            <a:off x="258625" y="681037"/>
            <a:ext cx="8008636" cy="5495926"/>
          </a:xfrm>
        </p:spPr>
      </p:pic>
      <p:sp>
        <p:nvSpPr>
          <p:cNvPr id="7" name="TextBox 6">
            <a:extLst>
              <a:ext uri="{FF2B5EF4-FFF2-40B4-BE49-F238E27FC236}">
                <a16:creationId xmlns:a16="http://schemas.microsoft.com/office/drawing/2014/main" id="{FE9A2ACF-EDB1-4640-AFC9-45A35BE609CF}"/>
              </a:ext>
            </a:extLst>
          </p:cNvPr>
          <p:cNvSpPr txBox="1"/>
          <p:nvPr/>
        </p:nvSpPr>
        <p:spPr>
          <a:xfrm>
            <a:off x="8473440" y="681037"/>
            <a:ext cx="3459935" cy="3046988"/>
          </a:xfrm>
          <a:prstGeom prst="rect">
            <a:avLst/>
          </a:prstGeom>
          <a:noFill/>
        </p:spPr>
        <p:txBody>
          <a:bodyPr wrap="square" rtlCol="0">
            <a:spAutoFit/>
          </a:bodyPr>
          <a:lstStyle/>
          <a:p>
            <a:r>
              <a:rPr lang="en-US" sz="3200" i="1" dirty="0"/>
              <a:t>Wellington Mk. 10 bomber waiting for a B17 (flying fortress) to land at  Tortorella, Italy 1945</a:t>
            </a:r>
          </a:p>
        </p:txBody>
      </p:sp>
    </p:spTree>
    <p:extLst>
      <p:ext uri="{BB962C8B-B14F-4D97-AF65-F5344CB8AC3E}">
        <p14:creationId xmlns:p14="http://schemas.microsoft.com/office/powerpoint/2010/main" val="32374618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A960FE-CB3E-324F-979F-323D146BAE0A}"/>
              </a:ext>
            </a:extLst>
          </p:cNvPr>
          <p:cNvPicPr>
            <a:picLocks noChangeAspect="1"/>
          </p:cNvPicPr>
          <p:nvPr/>
        </p:nvPicPr>
        <p:blipFill>
          <a:blip r:embed="rId2"/>
          <a:stretch>
            <a:fillRect/>
          </a:stretch>
        </p:blipFill>
        <p:spPr>
          <a:xfrm>
            <a:off x="-3075081" y="-1179516"/>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25961" name="Picture 9" descr="p149">
            <a:extLst>
              <a:ext uri="{FF2B5EF4-FFF2-40B4-BE49-F238E27FC236}">
                <a16:creationId xmlns:a16="http://schemas.microsoft.com/office/drawing/2014/main" id="{33DE23C5-895A-2349-9CCE-9AD0817F328D}"/>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2135188" y="1"/>
            <a:ext cx="3384550" cy="3355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5962" name="Picture 10" descr="p149a">
            <a:extLst>
              <a:ext uri="{FF2B5EF4-FFF2-40B4-BE49-F238E27FC236}">
                <a16:creationId xmlns:a16="http://schemas.microsoft.com/office/drawing/2014/main" id="{6692E8F9-6FCF-E240-AD25-A06CF22889CA}"/>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735639" y="1"/>
            <a:ext cx="3455987" cy="3389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5963" name="Picture 11" descr="p149b">
            <a:extLst>
              <a:ext uri="{FF2B5EF4-FFF2-40B4-BE49-F238E27FC236}">
                <a16:creationId xmlns:a16="http://schemas.microsoft.com/office/drawing/2014/main" id="{9E6FFCF0-8060-864D-AEBF-BBB41F410001}"/>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6527800" y="3482976"/>
            <a:ext cx="3671888" cy="3375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5964" name="Rectangle 12">
            <a:extLst>
              <a:ext uri="{FF2B5EF4-FFF2-40B4-BE49-F238E27FC236}">
                <a16:creationId xmlns:a16="http://schemas.microsoft.com/office/drawing/2014/main" id="{9C0AB6B6-BC19-054A-9B00-C65FBC737B11}"/>
              </a:ext>
            </a:extLst>
          </p:cNvPr>
          <p:cNvSpPr>
            <a:spLocks noChangeArrowheads="1"/>
          </p:cNvSpPr>
          <p:nvPr/>
        </p:nvSpPr>
        <p:spPr bwMode="auto">
          <a:xfrm>
            <a:off x="226423" y="4365625"/>
            <a:ext cx="608547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i="1" dirty="0"/>
              <a:t>Supply drops, Flotsam area, February 2nd, 3rd &amp; 7th, 1944.</a:t>
            </a:r>
          </a:p>
          <a:p>
            <a:r>
              <a:rPr lang="en-US" altLang="en-US" sz="3200" i="1" dirty="0"/>
              <a:t>Photos </a:t>
            </a:r>
            <a:r>
              <a:rPr lang="en-GB" sz="3200" i="1" dirty="0"/>
              <a:t>courtesy</a:t>
            </a:r>
            <a:r>
              <a:rPr lang="en-US" altLang="en-US" sz="3200" i="1" dirty="0"/>
              <a:t> </a:t>
            </a:r>
            <a:r>
              <a:rPr lang="en-US" altLang="en-US" sz="3200" b="1" dirty="0"/>
              <a:t>Norman Moseley</a:t>
            </a:r>
            <a:r>
              <a:rPr lang="en-US" altLang="en-US" sz="3200" i="1" dirty="0"/>
              <a:t>.</a:t>
            </a:r>
          </a:p>
        </p:txBody>
      </p:sp>
    </p:spTree>
    <p:extLst>
      <p:ext uri="{BB962C8B-B14F-4D97-AF65-F5344CB8AC3E}">
        <p14:creationId xmlns:p14="http://schemas.microsoft.com/office/powerpoint/2010/main" val="2065115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A6F279-85EE-9444-97E1-9D2E1E035CB3}"/>
              </a:ext>
            </a:extLst>
          </p:cNvPr>
          <p:cNvPicPr>
            <a:picLocks noChangeAspect="1"/>
          </p:cNvPicPr>
          <p:nvPr/>
        </p:nvPicPr>
        <p:blipFill>
          <a:blip r:embed="rId2"/>
          <a:stretch>
            <a:fillRect/>
          </a:stretch>
        </p:blipFill>
        <p:spPr>
          <a:xfrm>
            <a:off x="-3057664" y="-1231768"/>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128005" name="Rectangle 5">
            <a:extLst>
              <a:ext uri="{FF2B5EF4-FFF2-40B4-BE49-F238E27FC236}">
                <a16:creationId xmlns:a16="http://schemas.microsoft.com/office/drawing/2014/main" id="{27A7C3BB-5CF9-8E40-BBCA-75779DC324F6}"/>
              </a:ext>
            </a:extLst>
          </p:cNvPr>
          <p:cNvSpPr>
            <a:spLocks noGrp="1" noChangeArrowheads="1"/>
          </p:cNvSpPr>
          <p:nvPr>
            <p:ph type="body" sz="half" idx="1"/>
          </p:nvPr>
        </p:nvSpPr>
        <p:spPr>
          <a:xfrm>
            <a:off x="457199" y="4741817"/>
            <a:ext cx="4267201" cy="1689100"/>
          </a:xfrm>
        </p:spPr>
        <p:txBody>
          <a:bodyPr>
            <a:normAutofit fontScale="92500" lnSpcReduction="20000"/>
          </a:bodyPr>
          <a:lstStyle/>
          <a:p>
            <a:pPr>
              <a:buFontTx/>
              <a:buNone/>
            </a:pPr>
            <a:r>
              <a:rPr lang="en-US" altLang="en-US" sz="3500" i="1" dirty="0"/>
              <a:t>Bombing Pola (Pula), February 21st, 1945.</a:t>
            </a:r>
          </a:p>
          <a:p>
            <a:pPr>
              <a:buFontTx/>
              <a:buNone/>
            </a:pPr>
            <a:r>
              <a:rPr lang="en-US" altLang="en-US" sz="3500" i="1" dirty="0"/>
              <a:t>Photos </a:t>
            </a:r>
            <a:r>
              <a:rPr lang="en-GB" sz="3600" i="1" dirty="0"/>
              <a:t>courtesy</a:t>
            </a:r>
            <a:r>
              <a:rPr lang="en-US" altLang="en-US" sz="3500" i="1" dirty="0"/>
              <a:t> </a:t>
            </a:r>
            <a:r>
              <a:rPr lang="en-US" altLang="en-US" sz="3500" b="1" dirty="0"/>
              <a:t>Doug Skinner</a:t>
            </a:r>
            <a:r>
              <a:rPr lang="en-US" altLang="en-US" i="1" dirty="0"/>
              <a:t>.</a:t>
            </a:r>
          </a:p>
        </p:txBody>
      </p:sp>
      <p:pic>
        <p:nvPicPr>
          <p:cNvPr id="128008" name="Picture 8" descr="p153">
            <a:extLst>
              <a:ext uri="{FF2B5EF4-FFF2-40B4-BE49-F238E27FC236}">
                <a16:creationId xmlns:a16="http://schemas.microsoft.com/office/drawing/2014/main" id="{73794152-9057-6A4B-AEEA-E474C9E31123}"/>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81822" y="571501"/>
            <a:ext cx="4176713" cy="4081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8009" name="Picture 9" descr="p153a">
            <a:extLst>
              <a:ext uri="{FF2B5EF4-FFF2-40B4-BE49-F238E27FC236}">
                <a16:creationId xmlns:a16="http://schemas.microsoft.com/office/drawing/2014/main" id="{6F202D62-4709-8D4A-82C2-0569BC22B067}"/>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856980" y="260350"/>
            <a:ext cx="5568133" cy="54350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8010" name="Rectangle 10">
            <a:extLst>
              <a:ext uri="{FF2B5EF4-FFF2-40B4-BE49-F238E27FC236}">
                <a16:creationId xmlns:a16="http://schemas.microsoft.com/office/drawing/2014/main" id="{2BC859D9-D697-2147-89F2-B520D528FD42}"/>
              </a:ext>
            </a:extLst>
          </p:cNvPr>
          <p:cNvSpPr>
            <a:spLocks noChangeArrowheads="1"/>
          </p:cNvSpPr>
          <p:nvPr/>
        </p:nvSpPr>
        <p:spPr bwMode="auto">
          <a:xfrm>
            <a:off x="5571851" y="5695406"/>
            <a:ext cx="618471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i="1" dirty="0"/>
              <a:t>Bombing Pola (Pula) naval dockyards, March 3rd, 1945.</a:t>
            </a:r>
          </a:p>
        </p:txBody>
      </p:sp>
    </p:spTree>
    <p:extLst>
      <p:ext uri="{BB962C8B-B14F-4D97-AF65-F5344CB8AC3E}">
        <p14:creationId xmlns:p14="http://schemas.microsoft.com/office/powerpoint/2010/main" val="1402242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AC756C-7FA3-8F44-A950-610835911A44}"/>
              </a:ext>
            </a:extLst>
          </p:cNvPr>
          <p:cNvPicPr>
            <a:picLocks noChangeAspect="1"/>
          </p:cNvPicPr>
          <p:nvPr/>
        </p:nvPicPr>
        <p:blipFill>
          <a:blip r:embed="rId2"/>
          <a:stretch>
            <a:fillRect/>
          </a:stretch>
        </p:blipFill>
        <p:spPr>
          <a:xfrm>
            <a:off x="-3342755" y="-1150395"/>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130053" name="Rectangle 5">
            <a:extLst>
              <a:ext uri="{FF2B5EF4-FFF2-40B4-BE49-F238E27FC236}">
                <a16:creationId xmlns:a16="http://schemas.microsoft.com/office/drawing/2014/main" id="{301111B3-4EC0-BC49-80E1-3BA4D3E9DFEF}"/>
              </a:ext>
            </a:extLst>
          </p:cNvPr>
          <p:cNvSpPr>
            <a:spLocks noGrp="1" noChangeArrowheads="1"/>
          </p:cNvSpPr>
          <p:nvPr>
            <p:ph type="body" sz="half" idx="1"/>
          </p:nvPr>
        </p:nvSpPr>
        <p:spPr>
          <a:xfrm>
            <a:off x="809897" y="4797426"/>
            <a:ext cx="5147991" cy="1401763"/>
          </a:xfrm>
        </p:spPr>
        <p:txBody>
          <a:bodyPr>
            <a:noAutofit/>
          </a:bodyPr>
          <a:lstStyle/>
          <a:p>
            <a:pPr>
              <a:buFontTx/>
              <a:buNone/>
            </a:pPr>
            <a:r>
              <a:rPr lang="en-US" altLang="en-US" sz="3200" i="1" dirty="0"/>
              <a:t>Bombing Fiume (Rieka) docks, February 15th, 1945.</a:t>
            </a:r>
          </a:p>
        </p:txBody>
      </p:sp>
      <p:pic>
        <p:nvPicPr>
          <p:cNvPr id="130056" name="Picture 8" descr="p154">
            <a:extLst>
              <a:ext uri="{FF2B5EF4-FFF2-40B4-BE49-F238E27FC236}">
                <a16:creationId xmlns:a16="http://schemas.microsoft.com/office/drawing/2014/main" id="{710F17CE-C86B-4D41-8E0E-E90CD13A0E1D}"/>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886552" y="219076"/>
            <a:ext cx="4321175" cy="4289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0057" name="Picture 9" descr="p154a">
            <a:extLst>
              <a:ext uri="{FF2B5EF4-FFF2-40B4-BE49-F238E27FC236}">
                <a16:creationId xmlns:a16="http://schemas.microsoft.com/office/drawing/2014/main" id="{61B16BF9-6BC8-7247-A6A6-A456CE1431BF}"/>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356351" y="188914"/>
            <a:ext cx="41433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0058" name="Rectangle 10">
            <a:extLst>
              <a:ext uri="{FF2B5EF4-FFF2-40B4-BE49-F238E27FC236}">
                <a16:creationId xmlns:a16="http://schemas.microsoft.com/office/drawing/2014/main" id="{D39D83CB-4B08-8B44-995A-0FAA777370C7}"/>
              </a:ext>
            </a:extLst>
          </p:cNvPr>
          <p:cNvSpPr>
            <a:spLocks noChangeArrowheads="1"/>
          </p:cNvSpPr>
          <p:nvPr/>
        </p:nvSpPr>
        <p:spPr bwMode="auto">
          <a:xfrm>
            <a:off x="6456363" y="4868864"/>
            <a:ext cx="4572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i="1" dirty="0"/>
              <a:t>Target photo: Triest, February 17th, 1945.</a:t>
            </a:r>
          </a:p>
          <a:p>
            <a:r>
              <a:rPr lang="en-US" altLang="en-US" sz="3200" i="1" dirty="0"/>
              <a:t>Photo </a:t>
            </a:r>
            <a:r>
              <a:rPr lang="en-GB" sz="3200" i="1" dirty="0"/>
              <a:t>courtesy</a:t>
            </a:r>
            <a:r>
              <a:rPr lang="en-US" altLang="en-US" sz="3200" i="1" dirty="0"/>
              <a:t> </a:t>
            </a:r>
            <a:r>
              <a:rPr lang="en-US" altLang="en-US" sz="3200" b="1" dirty="0"/>
              <a:t>Alan Isaac</a:t>
            </a:r>
            <a:r>
              <a:rPr lang="en-US" altLang="en-US" sz="3200" i="1" dirty="0"/>
              <a:t>.</a:t>
            </a:r>
          </a:p>
        </p:txBody>
      </p:sp>
    </p:spTree>
    <p:extLst>
      <p:ext uri="{BB962C8B-B14F-4D97-AF65-F5344CB8AC3E}">
        <p14:creationId xmlns:p14="http://schemas.microsoft.com/office/powerpoint/2010/main" val="2238453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8A8B-B014-0244-9A7F-52455FBFC456}"/>
              </a:ext>
            </a:extLst>
          </p:cNvPr>
          <p:cNvSpPr>
            <a:spLocks noGrp="1"/>
          </p:cNvSpPr>
          <p:nvPr>
            <p:ph type="title"/>
          </p:nvPr>
        </p:nvSpPr>
        <p:spPr>
          <a:xfrm>
            <a:off x="2449597" y="365125"/>
            <a:ext cx="10515600" cy="1325563"/>
          </a:xfrm>
        </p:spPr>
        <p:txBody>
          <a:bodyPr/>
          <a:lstStyle/>
          <a:p>
            <a:endParaRPr lang="en-US" dirty="0"/>
          </a:p>
        </p:txBody>
      </p:sp>
      <p:pic>
        <p:nvPicPr>
          <p:cNvPr id="6" name="Picture 5">
            <a:extLst>
              <a:ext uri="{FF2B5EF4-FFF2-40B4-BE49-F238E27FC236}">
                <a16:creationId xmlns:a16="http://schemas.microsoft.com/office/drawing/2014/main" id="{C8CF5E72-B4D3-5C46-B188-62A16BE0E1BF}"/>
              </a:ext>
            </a:extLst>
          </p:cNvPr>
          <p:cNvPicPr>
            <a:picLocks noChangeAspect="1"/>
          </p:cNvPicPr>
          <p:nvPr/>
        </p:nvPicPr>
        <p:blipFill>
          <a:blip r:embed="rId2"/>
          <a:stretch>
            <a:fillRect/>
          </a:stretch>
        </p:blipFill>
        <p:spPr>
          <a:xfrm>
            <a:off x="-2837429" y="-1198522"/>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4" name="Content Placeholder 3">
            <a:extLst>
              <a:ext uri="{FF2B5EF4-FFF2-40B4-BE49-F238E27FC236}">
                <a16:creationId xmlns:a16="http://schemas.microsoft.com/office/drawing/2014/main" id="{075CE791-A259-2745-BEBB-651043B30C7A}"/>
              </a:ext>
            </a:extLst>
          </p:cNvPr>
          <p:cNvSpPr>
            <a:spLocks noGrp="1"/>
          </p:cNvSpPr>
          <p:nvPr>
            <p:ph idx="1"/>
          </p:nvPr>
        </p:nvSpPr>
        <p:spPr>
          <a:xfrm>
            <a:off x="7265045" y="791278"/>
            <a:ext cx="4652058" cy="1325563"/>
          </a:xfrm>
        </p:spPr>
        <p:txBody>
          <a:bodyPr>
            <a:normAutofit/>
          </a:bodyPr>
          <a:lstStyle/>
          <a:p>
            <a:pPr marL="0" indent="0">
              <a:buNone/>
            </a:pPr>
            <a:endParaRPr lang="en-US" sz="4400" i="1" dirty="0"/>
          </a:p>
        </p:txBody>
      </p:sp>
      <p:pic>
        <p:nvPicPr>
          <p:cNvPr id="5" name="Picture 4">
            <a:extLst>
              <a:ext uri="{FF2B5EF4-FFF2-40B4-BE49-F238E27FC236}">
                <a16:creationId xmlns:a16="http://schemas.microsoft.com/office/drawing/2014/main" id="{EA166AAB-A542-6E46-BCC6-DFB83562E23C}"/>
              </a:ext>
            </a:extLst>
          </p:cNvPr>
          <p:cNvPicPr>
            <a:picLocks noChangeAspect="1"/>
          </p:cNvPicPr>
          <p:nvPr/>
        </p:nvPicPr>
        <p:blipFill>
          <a:blip r:embed="rId2"/>
          <a:stretch>
            <a:fillRect/>
          </a:stretch>
        </p:blipFill>
        <p:spPr>
          <a:xfrm>
            <a:off x="-1578902" y="-1033060"/>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7" name="Picture 6" descr="A black and white photo of a person&#10;&#10;Description automatically generated">
            <a:extLst>
              <a:ext uri="{FF2B5EF4-FFF2-40B4-BE49-F238E27FC236}">
                <a16:creationId xmlns:a16="http://schemas.microsoft.com/office/drawing/2014/main" id="{973B9B72-0A6E-AA4F-A88E-B88BDA563A20}"/>
              </a:ext>
            </a:extLst>
          </p:cNvPr>
          <p:cNvPicPr>
            <a:picLocks noChangeAspect="1"/>
          </p:cNvPicPr>
          <p:nvPr/>
        </p:nvPicPr>
        <p:blipFill>
          <a:blip r:embed="rId3"/>
          <a:stretch>
            <a:fillRect/>
          </a:stretch>
        </p:blipFill>
        <p:spPr>
          <a:xfrm rot="449431">
            <a:off x="1905049" y="1489199"/>
            <a:ext cx="7790025" cy="4659504"/>
          </a:xfrm>
          <a:prstGeom prst="rect">
            <a:avLst/>
          </a:prstGeom>
        </p:spPr>
      </p:pic>
      <p:sp>
        <p:nvSpPr>
          <p:cNvPr id="3" name="Rectangle 2">
            <a:extLst>
              <a:ext uri="{FF2B5EF4-FFF2-40B4-BE49-F238E27FC236}">
                <a16:creationId xmlns:a16="http://schemas.microsoft.com/office/drawing/2014/main" id="{FD0AAF93-FB9B-6740-A033-79483FCD8FEE}"/>
              </a:ext>
            </a:extLst>
          </p:cNvPr>
          <p:cNvSpPr/>
          <p:nvPr/>
        </p:nvSpPr>
        <p:spPr>
          <a:xfrm>
            <a:off x="274897" y="224259"/>
            <a:ext cx="9652451" cy="646331"/>
          </a:xfrm>
          <a:prstGeom prst="rect">
            <a:avLst/>
          </a:prstGeom>
        </p:spPr>
        <p:txBody>
          <a:bodyPr wrap="none">
            <a:spAutoFit/>
          </a:bodyPr>
          <a:lstStyle/>
          <a:p>
            <a:r>
              <a:rPr lang="en-GB" altLang="en-US" sz="3600" i="1" dirty="0"/>
              <a:t>   </a:t>
            </a:r>
            <a:r>
              <a:rPr lang="en-GB" altLang="en-US" sz="3200" b="1" dirty="0"/>
              <a:t>Phillip</a:t>
            </a:r>
            <a:r>
              <a:rPr lang="en-GB" altLang="en-US" sz="3200" i="1" dirty="0"/>
              <a:t> (</a:t>
            </a:r>
            <a:r>
              <a:rPr lang="en-GB" altLang="en-US" sz="3200" b="1" dirty="0"/>
              <a:t>Tubby</a:t>
            </a:r>
            <a:r>
              <a:rPr lang="en-GB" altLang="en-US" sz="3200" i="1" dirty="0"/>
              <a:t>) &amp; </a:t>
            </a:r>
            <a:r>
              <a:rPr lang="en-GB" altLang="en-US" sz="3200" b="1" dirty="0"/>
              <a:t>Florence’s</a:t>
            </a:r>
            <a:r>
              <a:rPr lang="en-GB" altLang="en-US" sz="3200" i="1" dirty="0"/>
              <a:t> wedding day, May 6</a:t>
            </a:r>
            <a:r>
              <a:rPr lang="en-GB" altLang="en-US" sz="3200" i="1" baseline="30000" dirty="0"/>
              <a:t>th</a:t>
            </a:r>
            <a:r>
              <a:rPr lang="en-GB" altLang="en-US" sz="3200" i="1" dirty="0"/>
              <a:t> 1939</a:t>
            </a:r>
            <a:endParaRPr lang="en-US" sz="3200" i="1" dirty="0"/>
          </a:p>
        </p:txBody>
      </p:sp>
    </p:spTree>
    <p:extLst>
      <p:ext uri="{BB962C8B-B14F-4D97-AF65-F5344CB8AC3E}">
        <p14:creationId xmlns:p14="http://schemas.microsoft.com/office/powerpoint/2010/main" val="752929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01B9EC-BC59-3643-A24A-E751BAA1DFF1}"/>
              </a:ext>
            </a:extLst>
          </p:cNvPr>
          <p:cNvPicPr>
            <a:picLocks noChangeAspect="1"/>
          </p:cNvPicPr>
          <p:nvPr/>
        </p:nvPicPr>
        <p:blipFill>
          <a:blip r:embed="rId2"/>
          <a:stretch>
            <a:fillRect/>
          </a:stretch>
        </p:blipFill>
        <p:spPr>
          <a:xfrm>
            <a:off x="-3190469" y="-1301435"/>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132101" name="Rectangle 5">
            <a:extLst>
              <a:ext uri="{FF2B5EF4-FFF2-40B4-BE49-F238E27FC236}">
                <a16:creationId xmlns:a16="http://schemas.microsoft.com/office/drawing/2014/main" id="{3D883E5E-6BE9-FF45-9724-F68CCB2C92C7}"/>
              </a:ext>
            </a:extLst>
          </p:cNvPr>
          <p:cNvSpPr>
            <a:spLocks noGrp="1" noChangeArrowheads="1"/>
          </p:cNvSpPr>
          <p:nvPr>
            <p:ph type="body" sz="half" idx="1"/>
          </p:nvPr>
        </p:nvSpPr>
        <p:spPr>
          <a:xfrm>
            <a:off x="391886" y="1600201"/>
            <a:ext cx="3832453" cy="4525963"/>
          </a:xfrm>
        </p:spPr>
        <p:txBody>
          <a:bodyPr/>
          <a:lstStyle/>
          <a:p>
            <a:pPr>
              <a:buFontTx/>
              <a:buNone/>
            </a:pPr>
            <a:r>
              <a:rPr lang="en-US" altLang="en-US" sz="4000" b="1" dirty="0"/>
              <a:t>The crest of 70 Squadron</a:t>
            </a:r>
            <a:r>
              <a:rPr lang="en-US" altLang="en-US" i="1" dirty="0"/>
              <a:t> </a:t>
            </a:r>
          </a:p>
          <a:p>
            <a:pPr>
              <a:buFontTx/>
              <a:buNone/>
            </a:pPr>
            <a:r>
              <a:rPr lang="en-US" altLang="en-US" i="1" dirty="0"/>
              <a:t>The motto </a:t>
            </a:r>
            <a:r>
              <a:rPr lang="en-US" altLang="en-US" b="1" dirty="0"/>
              <a:t>USQUAM</a:t>
            </a:r>
          </a:p>
          <a:p>
            <a:pPr marL="0" indent="0">
              <a:buNone/>
            </a:pPr>
            <a:r>
              <a:rPr lang="en-GB" dirty="0"/>
              <a:t>translates to “anywhere”</a:t>
            </a:r>
            <a:endParaRPr lang="en-US" altLang="en-US" i="1" dirty="0"/>
          </a:p>
        </p:txBody>
      </p:sp>
      <p:pic>
        <p:nvPicPr>
          <p:cNvPr id="132103" name="Picture 7" descr="p159">
            <a:extLst>
              <a:ext uri="{FF2B5EF4-FFF2-40B4-BE49-F238E27FC236}">
                <a16:creationId xmlns:a16="http://schemas.microsoft.com/office/drawing/2014/main" id="{924DE981-A110-3A4B-8F9D-153CE633EC0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224338" y="188914"/>
            <a:ext cx="6013450" cy="6319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04382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062D5D-F2BD-8047-BC34-6F3D7FC1135C}"/>
              </a:ext>
            </a:extLst>
          </p:cNvPr>
          <p:cNvPicPr>
            <a:picLocks noChangeAspect="1"/>
          </p:cNvPicPr>
          <p:nvPr/>
        </p:nvPicPr>
        <p:blipFill>
          <a:blip r:embed="rId2"/>
          <a:stretch>
            <a:fillRect/>
          </a:stretch>
        </p:blipFill>
        <p:spPr>
          <a:xfrm>
            <a:off x="-3164229" y="-1179515"/>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134149" name="Rectangle 5">
            <a:extLst>
              <a:ext uri="{FF2B5EF4-FFF2-40B4-BE49-F238E27FC236}">
                <a16:creationId xmlns:a16="http://schemas.microsoft.com/office/drawing/2014/main" id="{CDF522F2-92D2-2B47-BD0B-6D6E4D399FA5}"/>
              </a:ext>
            </a:extLst>
          </p:cNvPr>
          <p:cNvSpPr>
            <a:spLocks noGrp="1" noChangeArrowheads="1"/>
          </p:cNvSpPr>
          <p:nvPr>
            <p:ph type="body" sz="half" idx="1"/>
          </p:nvPr>
        </p:nvSpPr>
        <p:spPr>
          <a:xfrm>
            <a:off x="696687" y="1600201"/>
            <a:ext cx="3383190" cy="4525963"/>
          </a:xfrm>
        </p:spPr>
        <p:txBody>
          <a:bodyPr>
            <a:normAutofit/>
          </a:bodyPr>
          <a:lstStyle/>
          <a:p>
            <a:pPr>
              <a:buFontTx/>
              <a:buNone/>
            </a:pPr>
            <a:r>
              <a:rPr lang="en-US" altLang="en-US" sz="3200" i="1" dirty="0"/>
              <a:t>Bombing bridges at Mojkovac on the 21</a:t>
            </a:r>
            <a:r>
              <a:rPr lang="en-US" altLang="en-US" sz="3200" i="1" baseline="30000" dirty="0"/>
              <a:t>st</a:t>
            </a:r>
            <a:r>
              <a:rPr lang="en-US" altLang="en-US" sz="3200" i="1" dirty="0"/>
              <a:t> December 1944.</a:t>
            </a:r>
          </a:p>
          <a:p>
            <a:pPr>
              <a:buFontTx/>
              <a:buNone/>
            </a:pPr>
            <a:r>
              <a:rPr lang="en-US" altLang="en-US" sz="3200" i="1" dirty="0"/>
              <a:t>Photo courtesy Alan Isaac.</a:t>
            </a:r>
          </a:p>
        </p:txBody>
      </p:sp>
      <p:pic>
        <p:nvPicPr>
          <p:cNvPr id="134151" name="Picture 7" descr="p161">
            <a:extLst>
              <a:ext uri="{FF2B5EF4-FFF2-40B4-BE49-F238E27FC236}">
                <a16:creationId xmlns:a16="http://schemas.microsoft.com/office/drawing/2014/main" id="{C5403B79-C79B-7A4D-966B-78C5F583A2D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1851" y="260351"/>
            <a:ext cx="5853113" cy="6264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93476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9AD43A-848B-DD40-A863-5D83E1987703}"/>
              </a:ext>
            </a:extLst>
          </p:cNvPr>
          <p:cNvPicPr>
            <a:picLocks noChangeAspect="1"/>
          </p:cNvPicPr>
          <p:nvPr/>
        </p:nvPicPr>
        <p:blipFill>
          <a:blip r:embed="rId2"/>
          <a:stretch>
            <a:fillRect/>
          </a:stretch>
        </p:blipFill>
        <p:spPr>
          <a:xfrm>
            <a:off x="-3338033" y="-1135973"/>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136197" name="Rectangle 5">
            <a:extLst>
              <a:ext uri="{FF2B5EF4-FFF2-40B4-BE49-F238E27FC236}">
                <a16:creationId xmlns:a16="http://schemas.microsoft.com/office/drawing/2014/main" id="{6FB8A238-4F0E-2E40-9136-27B3B796745B}"/>
              </a:ext>
            </a:extLst>
          </p:cNvPr>
          <p:cNvSpPr>
            <a:spLocks noGrp="1" noChangeArrowheads="1"/>
          </p:cNvSpPr>
          <p:nvPr>
            <p:ph type="body" sz="half" idx="1"/>
          </p:nvPr>
        </p:nvSpPr>
        <p:spPr>
          <a:xfrm>
            <a:off x="330926" y="4941889"/>
            <a:ext cx="5688874" cy="1184275"/>
          </a:xfrm>
        </p:spPr>
        <p:txBody>
          <a:bodyPr>
            <a:noAutofit/>
          </a:bodyPr>
          <a:lstStyle/>
          <a:p>
            <a:pPr>
              <a:lnSpc>
                <a:spcPct val="80000"/>
              </a:lnSpc>
              <a:buFontTx/>
              <a:buNone/>
            </a:pPr>
            <a:r>
              <a:rPr lang="en-US" altLang="en-US" sz="3200" i="1" dirty="0"/>
              <a:t>Bombing Fiume torpedo factory (Rijeka), February 16th, 1945. Note the Wellington at low level, top right.</a:t>
            </a:r>
          </a:p>
        </p:txBody>
      </p:sp>
      <p:pic>
        <p:nvPicPr>
          <p:cNvPr id="136201" name="Picture 9" descr="p164a">
            <a:extLst>
              <a:ext uri="{FF2B5EF4-FFF2-40B4-BE49-F238E27FC236}">
                <a16:creationId xmlns:a16="http://schemas.microsoft.com/office/drawing/2014/main" id="{CFCA6EB4-73D0-9441-907B-8F68D1C66EC6}"/>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895704" y="260350"/>
            <a:ext cx="6159766" cy="46455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6203" name="Picture 11" descr="Picture1">
            <a:extLst>
              <a:ext uri="{FF2B5EF4-FFF2-40B4-BE49-F238E27FC236}">
                <a16:creationId xmlns:a16="http://schemas.microsoft.com/office/drawing/2014/main" id="{7D334290-D6ED-6E49-A44F-768E83274840}"/>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37290" y="162789"/>
            <a:ext cx="4422775" cy="4535487"/>
          </a:xfrm>
          <a:extLst>
            <a:ext uri="{909E8E84-426E-40DD-AFC4-6F175D3DCCD1}">
              <a14:hiddenFill xmlns:a14="http://schemas.microsoft.com/office/drawing/2010/main">
                <a:solidFill>
                  <a:srgbClr val="FFFFFF"/>
                </a:solidFill>
              </a14:hiddenFill>
            </a:ext>
          </a:extLst>
        </p:spPr>
      </p:pic>
      <p:sp>
        <p:nvSpPr>
          <p:cNvPr id="136204" name="Rectangle 12">
            <a:extLst>
              <a:ext uri="{FF2B5EF4-FFF2-40B4-BE49-F238E27FC236}">
                <a16:creationId xmlns:a16="http://schemas.microsoft.com/office/drawing/2014/main" id="{138BE2C1-8298-9F42-A32B-83DB57B0E51A}"/>
              </a:ext>
            </a:extLst>
          </p:cNvPr>
          <p:cNvSpPr>
            <a:spLocks noChangeArrowheads="1"/>
          </p:cNvSpPr>
          <p:nvPr/>
        </p:nvSpPr>
        <p:spPr bwMode="auto">
          <a:xfrm>
            <a:off x="7161757" y="5027990"/>
            <a:ext cx="377825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i="1" dirty="0"/>
              <a:t>Trieste </a:t>
            </a:r>
            <a:r>
              <a:rPr lang="en-US" altLang="en-US" sz="3200" i="1" dirty="0" err="1"/>
              <a:t>harbour</a:t>
            </a:r>
            <a:r>
              <a:rPr lang="en-US" altLang="en-US" sz="3200" i="1" dirty="0"/>
              <a:t>, 1945: all ships sunk or damaged</a:t>
            </a:r>
          </a:p>
        </p:txBody>
      </p:sp>
      <p:sp>
        <p:nvSpPr>
          <p:cNvPr id="2" name="Oval 1"/>
          <p:cNvSpPr/>
          <p:nvPr/>
        </p:nvSpPr>
        <p:spPr>
          <a:xfrm>
            <a:off x="4019550" y="1250950"/>
            <a:ext cx="400050" cy="3873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80015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F76676-812C-1B40-B845-12DE38C41803}"/>
              </a:ext>
            </a:extLst>
          </p:cNvPr>
          <p:cNvPicPr>
            <a:picLocks noChangeAspect="1"/>
          </p:cNvPicPr>
          <p:nvPr/>
        </p:nvPicPr>
        <p:blipFill>
          <a:blip r:embed="rId2"/>
          <a:stretch>
            <a:fillRect/>
          </a:stretch>
        </p:blipFill>
        <p:spPr>
          <a:xfrm>
            <a:off x="-2864105" y="-1159104"/>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138245" name="Rectangle 5">
            <a:extLst>
              <a:ext uri="{FF2B5EF4-FFF2-40B4-BE49-F238E27FC236}">
                <a16:creationId xmlns:a16="http://schemas.microsoft.com/office/drawing/2014/main" id="{3E39F973-A45C-5848-A58C-5A292212180E}"/>
              </a:ext>
            </a:extLst>
          </p:cNvPr>
          <p:cNvSpPr>
            <a:spLocks noGrp="1" noChangeArrowheads="1"/>
          </p:cNvSpPr>
          <p:nvPr>
            <p:ph type="body" sz="half" idx="1"/>
          </p:nvPr>
        </p:nvSpPr>
        <p:spPr>
          <a:xfrm>
            <a:off x="6546093" y="434522"/>
            <a:ext cx="4787945" cy="752475"/>
          </a:xfrm>
        </p:spPr>
        <p:txBody>
          <a:bodyPr>
            <a:noAutofit/>
          </a:bodyPr>
          <a:lstStyle/>
          <a:p>
            <a:pPr marL="0" indent="0">
              <a:lnSpc>
                <a:spcPct val="90000"/>
              </a:lnSpc>
              <a:buNone/>
            </a:pPr>
            <a:r>
              <a:rPr lang="en-US" altLang="en-US" sz="3200" i="1" dirty="0"/>
              <a:t>Bombing </a:t>
            </a:r>
            <a:r>
              <a:rPr lang="en-US" altLang="en-US" sz="3200" i="1" dirty="0" err="1"/>
              <a:t>Rogatica</a:t>
            </a:r>
            <a:r>
              <a:rPr lang="en-US" altLang="en-US" sz="3200" i="1" dirty="0"/>
              <a:t>, November 23rd, 1944.</a:t>
            </a:r>
          </a:p>
        </p:txBody>
      </p:sp>
      <p:pic>
        <p:nvPicPr>
          <p:cNvPr id="138248" name="Picture 8" descr="p165">
            <a:extLst>
              <a:ext uri="{FF2B5EF4-FFF2-40B4-BE49-F238E27FC236}">
                <a16:creationId xmlns:a16="http://schemas.microsoft.com/office/drawing/2014/main" id="{D066A01F-4F48-AA4A-B816-22A8848C7762}"/>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050071" y="260351"/>
            <a:ext cx="4217988"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8249" name="Picture 9" descr="p165a">
            <a:extLst>
              <a:ext uri="{FF2B5EF4-FFF2-40B4-BE49-F238E27FC236}">
                <a16:creationId xmlns:a16="http://schemas.microsoft.com/office/drawing/2014/main" id="{51728A2E-1530-FA42-BADF-B21CAAFFC19A}"/>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738204" y="2563813"/>
            <a:ext cx="4403725" cy="42941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8250" name="Rectangle 10">
            <a:extLst>
              <a:ext uri="{FF2B5EF4-FFF2-40B4-BE49-F238E27FC236}">
                <a16:creationId xmlns:a16="http://schemas.microsoft.com/office/drawing/2014/main" id="{004C63E9-9A3E-E140-957D-26206C5A5A7F}"/>
              </a:ext>
            </a:extLst>
          </p:cNvPr>
          <p:cNvSpPr>
            <a:spLocks noChangeArrowheads="1"/>
          </p:cNvSpPr>
          <p:nvPr/>
        </p:nvSpPr>
        <p:spPr bwMode="auto">
          <a:xfrm>
            <a:off x="875619" y="4956106"/>
            <a:ext cx="522038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i="1" dirty="0"/>
              <a:t>Bombs away: </a:t>
            </a:r>
            <a:r>
              <a:rPr lang="en-US" altLang="en-US" sz="3200" i="1" dirty="0" err="1"/>
              <a:t>Rogatica</a:t>
            </a:r>
            <a:r>
              <a:rPr lang="en-US" altLang="en-US" sz="3200" i="1" dirty="0"/>
              <a:t>, Yugoslavia, November 1944.</a:t>
            </a:r>
          </a:p>
        </p:txBody>
      </p:sp>
    </p:spTree>
    <p:extLst>
      <p:ext uri="{BB962C8B-B14F-4D97-AF65-F5344CB8AC3E}">
        <p14:creationId xmlns:p14="http://schemas.microsoft.com/office/powerpoint/2010/main" val="1479698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E52D82-1E41-2544-9A00-F15A6ADE270F}"/>
              </a:ext>
            </a:extLst>
          </p:cNvPr>
          <p:cNvPicPr>
            <a:picLocks noChangeAspect="1"/>
          </p:cNvPicPr>
          <p:nvPr/>
        </p:nvPicPr>
        <p:blipFill>
          <a:blip r:embed="rId2"/>
          <a:stretch>
            <a:fillRect/>
          </a:stretch>
        </p:blipFill>
        <p:spPr>
          <a:xfrm>
            <a:off x="-2994412" y="-1229704"/>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235524" name="Rectangle 4">
            <a:extLst>
              <a:ext uri="{FF2B5EF4-FFF2-40B4-BE49-F238E27FC236}">
                <a16:creationId xmlns:a16="http://schemas.microsoft.com/office/drawing/2014/main" id="{AFA346CF-0C41-BC41-BE1C-6C90255CA973}"/>
              </a:ext>
            </a:extLst>
          </p:cNvPr>
          <p:cNvSpPr>
            <a:spLocks noGrp="1" noChangeArrowheads="1"/>
          </p:cNvSpPr>
          <p:nvPr>
            <p:ph type="title"/>
          </p:nvPr>
        </p:nvSpPr>
        <p:spPr>
          <a:xfrm>
            <a:off x="664029" y="1"/>
            <a:ext cx="10265228" cy="836613"/>
          </a:xfrm>
        </p:spPr>
        <p:txBody>
          <a:bodyPr>
            <a:normAutofit/>
          </a:bodyPr>
          <a:lstStyle/>
          <a:p>
            <a:r>
              <a:rPr lang="en-GB" altLang="en-US" b="1" dirty="0"/>
              <a:t>Crash Landing at Gerovo </a:t>
            </a:r>
            <a:r>
              <a:rPr lang="en-GB" altLang="en-US" sz="4000" b="1" i="1" dirty="0"/>
              <a:t>due to fuselage icing</a:t>
            </a:r>
            <a:endParaRPr lang="en-US" altLang="en-US" sz="4000" b="1" dirty="0"/>
          </a:p>
        </p:txBody>
      </p:sp>
      <p:pic>
        <p:nvPicPr>
          <p:cNvPr id="235525" name="Picture 5" descr="21 Jan  crash gerovo">
            <a:extLst>
              <a:ext uri="{FF2B5EF4-FFF2-40B4-BE49-F238E27FC236}">
                <a16:creationId xmlns:a16="http://schemas.microsoft.com/office/drawing/2014/main" id="{D237FCB6-432A-F240-AF2C-FD828E6DC54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95551" y="735014"/>
            <a:ext cx="6480175" cy="6054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726873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44BB23-E8B9-344E-AF24-4642094E51AC}"/>
              </a:ext>
            </a:extLst>
          </p:cNvPr>
          <p:cNvPicPr>
            <a:picLocks noChangeAspect="1"/>
          </p:cNvPicPr>
          <p:nvPr/>
        </p:nvPicPr>
        <p:blipFill>
          <a:blip r:embed="rId2"/>
          <a:stretch>
            <a:fillRect/>
          </a:stretch>
        </p:blipFill>
        <p:spPr>
          <a:xfrm>
            <a:off x="-3233897" y="-1377407"/>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40296" name="Picture 8" descr="p167">
            <a:extLst>
              <a:ext uri="{FF2B5EF4-FFF2-40B4-BE49-F238E27FC236}">
                <a16:creationId xmlns:a16="http://schemas.microsoft.com/office/drawing/2014/main" id="{EDCABF16-725C-3442-92F9-429CF36216B5}"/>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49502" y="188913"/>
            <a:ext cx="5040312"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p:nvPr/>
        </p:nvSpPr>
        <p:spPr>
          <a:xfrm>
            <a:off x="5884451" y="219077"/>
            <a:ext cx="4887686" cy="6475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0297" name="Picture 9" descr="p167a">
            <a:extLst>
              <a:ext uri="{FF2B5EF4-FFF2-40B4-BE49-F238E27FC236}">
                <a16:creationId xmlns:a16="http://schemas.microsoft.com/office/drawing/2014/main" id="{F50718D1-2D8F-BC41-BDA9-ACDA6AB1F7CD}"/>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49503" y="3382963"/>
            <a:ext cx="5051906" cy="31854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5884451" y="502739"/>
            <a:ext cx="4887686" cy="6186309"/>
          </a:xfrm>
          <a:prstGeom prst="rect">
            <a:avLst/>
          </a:prstGeom>
          <a:noFill/>
        </p:spPr>
        <p:txBody>
          <a:bodyPr wrap="square" rtlCol="0">
            <a:spAutoFit/>
          </a:bodyPr>
          <a:lstStyle/>
          <a:p>
            <a:r>
              <a:rPr lang="en-GB" dirty="0"/>
              <a:t>Text from this telegram received by my Mother </a:t>
            </a:r>
            <a:r>
              <a:rPr lang="en-GB" b="1" dirty="0"/>
              <a:t>Florence</a:t>
            </a:r>
            <a:r>
              <a:rPr lang="en-GB" dirty="0"/>
              <a:t> via Wigston Post Office on the 11</a:t>
            </a:r>
            <a:r>
              <a:rPr lang="en-GB" baseline="30000" dirty="0"/>
              <a:t>th</a:t>
            </a:r>
            <a:r>
              <a:rPr lang="en-GB" dirty="0"/>
              <a:t> January 1944</a:t>
            </a:r>
          </a:p>
          <a:p>
            <a:r>
              <a:rPr lang="en-GB" dirty="0"/>
              <a:t> </a:t>
            </a:r>
          </a:p>
          <a:p>
            <a:r>
              <a:rPr lang="en-GB" dirty="0"/>
              <a:t>------------------------1</a:t>
            </a:r>
            <a:r>
              <a:rPr lang="en-GB" baseline="30000" dirty="0"/>
              <a:t>st</a:t>
            </a:r>
            <a:r>
              <a:rPr lang="en-GB" dirty="0"/>
              <a:t> Telegram Sheet------------------</a:t>
            </a:r>
          </a:p>
          <a:p>
            <a:endParaRPr lang="en-GB" dirty="0"/>
          </a:p>
          <a:p>
            <a:r>
              <a:rPr lang="en-GB" i="1" dirty="0"/>
              <a:t>Priority CC. Mrs P. Gaunt 79 Kingston Ave, Wigston.</a:t>
            </a:r>
            <a:endParaRPr lang="en-GB" dirty="0"/>
          </a:p>
          <a:p>
            <a:r>
              <a:rPr lang="en-GB" i="1" dirty="0"/>
              <a:t>from Air Ministry 73 Oxford St. W1 PC 65511/145</a:t>
            </a:r>
            <a:endParaRPr lang="en-GB" dirty="0"/>
          </a:p>
          <a:p>
            <a:r>
              <a:rPr lang="en-GB" i="1" dirty="0"/>
              <a:t>regret to inform you that your husband W/O PH</a:t>
            </a:r>
            <a:endParaRPr lang="en-GB" dirty="0"/>
          </a:p>
          <a:p>
            <a:r>
              <a:rPr lang="en-GB" i="1" dirty="0"/>
              <a:t>Gaunt 755625 is reported missing as the result of</a:t>
            </a:r>
            <a:endParaRPr lang="en-GB" dirty="0"/>
          </a:p>
          <a:p>
            <a:r>
              <a:rPr lang="en-GB" i="1" dirty="0"/>
              <a:t>air operations on 9</a:t>
            </a:r>
            <a:r>
              <a:rPr lang="en-GB" i="1" baseline="30000" dirty="0"/>
              <a:t>th</a:t>
            </a:r>
            <a:r>
              <a:rPr lang="en-GB" i="1" dirty="0"/>
              <a:t> Jan. Enquiries are being made</a:t>
            </a:r>
            <a:endParaRPr lang="en-GB" dirty="0"/>
          </a:p>
          <a:p>
            <a:r>
              <a:rPr lang="en-GB" i="1" dirty="0"/>
              <a:t>through the International Red Cross Committee and any</a:t>
            </a:r>
            <a:endParaRPr lang="en-GB" dirty="0"/>
          </a:p>
          <a:p>
            <a:r>
              <a:rPr lang="en-GB" i="1" dirty="0"/>
              <a:t> </a:t>
            </a:r>
            <a:endParaRPr lang="en-GB" dirty="0"/>
          </a:p>
          <a:p>
            <a:r>
              <a:rPr lang="en-GB" dirty="0"/>
              <a:t>------------------------2</a:t>
            </a:r>
            <a:r>
              <a:rPr lang="en-GB" baseline="30000" dirty="0"/>
              <a:t>nd</a:t>
            </a:r>
            <a:r>
              <a:rPr lang="en-GB" dirty="0"/>
              <a:t> Telegram Sheet------------------</a:t>
            </a:r>
          </a:p>
          <a:p>
            <a:endParaRPr lang="en-GB" dirty="0"/>
          </a:p>
          <a:p>
            <a:r>
              <a:rPr lang="en-GB" i="1" dirty="0"/>
              <a:t>further information received will be communicated</a:t>
            </a:r>
            <a:endParaRPr lang="en-GB" dirty="0"/>
          </a:p>
          <a:p>
            <a:r>
              <a:rPr lang="en-GB" i="1" dirty="0"/>
              <a:t>to you immediately. Should news of him reach you</a:t>
            </a:r>
            <a:endParaRPr lang="en-GB" dirty="0"/>
          </a:p>
          <a:p>
            <a:r>
              <a:rPr lang="en-GB" i="1" dirty="0"/>
              <a:t>from any other source please advise this dept.</a:t>
            </a:r>
            <a:endParaRPr lang="en-GB" dirty="0"/>
          </a:p>
          <a:p>
            <a:r>
              <a:rPr lang="en-GB" i="1" dirty="0"/>
              <a:t>Letter follows shortly</a:t>
            </a:r>
            <a:endParaRPr lang="en-GB" dirty="0"/>
          </a:p>
          <a:p>
            <a:r>
              <a:rPr lang="en-GB" i="1" dirty="0"/>
              <a:t>		0902 A</a:t>
            </a:r>
            <a:endParaRPr lang="en-GB" dirty="0"/>
          </a:p>
        </p:txBody>
      </p:sp>
      <p:sp>
        <p:nvSpPr>
          <p:cNvPr id="140301" name="Rectangle 13">
            <a:extLst>
              <a:ext uri="{FF2B5EF4-FFF2-40B4-BE49-F238E27FC236}">
                <a16:creationId xmlns:a16="http://schemas.microsoft.com/office/drawing/2014/main" id="{41107E83-526A-C848-BE52-8A50318B6CAB}"/>
              </a:ext>
            </a:extLst>
          </p:cNvPr>
          <p:cNvSpPr>
            <a:spLocks noGrp="1" noChangeArrowheads="1"/>
          </p:cNvSpPr>
          <p:nvPr>
            <p:ph type="body" sz="half" idx="1"/>
          </p:nvPr>
        </p:nvSpPr>
        <p:spPr>
          <a:xfrm>
            <a:off x="5884451" y="188913"/>
            <a:ext cx="4675051" cy="451980"/>
          </a:xfrm>
        </p:spPr>
        <p:txBody>
          <a:bodyPr>
            <a:noAutofit/>
          </a:bodyPr>
          <a:lstStyle/>
          <a:p>
            <a:pPr marL="0" indent="0">
              <a:buNone/>
            </a:pPr>
            <a:r>
              <a:rPr lang="en-US" altLang="en-US" sz="2400" i="1" dirty="0"/>
              <a:t>Telegram received by </a:t>
            </a:r>
            <a:r>
              <a:rPr lang="en-US" altLang="en-US" sz="2400" b="1" dirty="0"/>
              <a:t>Tubby’s</a:t>
            </a:r>
            <a:r>
              <a:rPr lang="en-US" altLang="en-US" sz="2400" i="1" dirty="0"/>
              <a:t> wife.</a:t>
            </a:r>
          </a:p>
        </p:txBody>
      </p:sp>
    </p:spTree>
    <p:extLst>
      <p:ext uri="{BB962C8B-B14F-4D97-AF65-F5344CB8AC3E}">
        <p14:creationId xmlns:p14="http://schemas.microsoft.com/office/powerpoint/2010/main" val="384330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CB6DB1-06C1-234D-B001-5E4136F2A310}"/>
              </a:ext>
            </a:extLst>
          </p:cNvPr>
          <p:cNvPicPr>
            <a:picLocks noChangeAspect="1"/>
          </p:cNvPicPr>
          <p:nvPr/>
        </p:nvPicPr>
        <p:blipFill>
          <a:blip r:embed="rId2"/>
          <a:stretch>
            <a:fillRect/>
          </a:stretch>
        </p:blipFill>
        <p:spPr>
          <a:xfrm>
            <a:off x="-3007107" y="-1196933"/>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144390" name="Rectangle 6">
            <a:extLst>
              <a:ext uri="{FF2B5EF4-FFF2-40B4-BE49-F238E27FC236}">
                <a16:creationId xmlns:a16="http://schemas.microsoft.com/office/drawing/2014/main" id="{C5BB2468-5BD8-A646-8E19-1167D6603539}"/>
              </a:ext>
            </a:extLst>
          </p:cNvPr>
          <p:cNvSpPr>
            <a:spLocks noGrp="1" noChangeArrowheads="1"/>
          </p:cNvSpPr>
          <p:nvPr>
            <p:ph type="body" sz="half" idx="2"/>
          </p:nvPr>
        </p:nvSpPr>
        <p:spPr>
          <a:xfrm>
            <a:off x="468086" y="6103938"/>
            <a:ext cx="10199915" cy="754062"/>
          </a:xfrm>
        </p:spPr>
        <p:txBody>
          <a:bodyPr>
            <a:noAutofit/>
          </a:bodyPr>
          <a:lstStyle/>
          <a:p>
            <a:pPr>
              <a:buFontTx/>
              <a:buNone/>
            </a:pPr>
            <a:r>
              <a:rPr lang="en-US" altLang="en-US" sz="3200" b="1" dirty="0"/>
              <a:t>Tubby’s</a:t>
            </a:r>
            <a:r>
              <a:rPr lang="en-US" altLang="en-US" sz="3200" i="1" dirty="0"/>
              <a:t> Wellington crash lands in a dramatic flurry of snow.</a:t>
            </a:r>
          </a:p>
        </p:txBody>
      </p:sp>
      <p:pic>
        <p:nvPicPr>
          <p:cNvPr id="144391" name="Picture 7" descr="p168">
            <a:extLst>
              <a:ext uri="{FF2B5EF4-FFF2-40B4-BE49-F238E27FC236}">
                <a16:creationId xmlns:a16="http://schemas.microsoft.com/office/drawing/2014/main" id="{EA992F56-17A4-3D4D-8043-6E5743DB7B9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135189" y="188913"/>
            <a:ext cx="7921625" cy="5942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37148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14779C-50D6-7642-8B4B-302E62C60001}"/>
              </a:ext>
            </a:extLst>
          </p:cNvPr>
          <p:cNvPicPr>
            <a:picLocks noChangeAspect="1"/>
          </p:cNvPicPr>
          <p:nvPr/>
        </p:nvPicPr>
        <p:blipFill>
          <a:blip r:embed="rId2"/>
          <a:stretch>
            <a:fillRect/>
          </a:stretch>
        </p:blipFill>
        <p:spPr>
          <a:xfrm>
            <a:off x="-3342755" y="-1150395"/>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160773" name="Rectangle 5">
            <a:extLst>
              <a:ext uri="{FF2B5EF4-FFF2-40B4-BE49-F238E27FC236}">
                <a16:creationId xmlns:a16="http://schemas.microsoft.com/office/drawing/2014/main" id="{F0676CDA-D005-A94C-B088-2AB67389FCDA}"/>
              </a:ext>
            </a:extLst>
          </p:cNvPr>
          <p:cNvSpPr>
            <a:spLocks noGrp="1" noChangeArrowheads="1"/>
          </p:cNvSpPr>
          <p:nvPr>
            <p:ph type="title"/>
          </p:nvPr>
        </p:nvSpPr>
        <p:spPr>
          <a:xfrm>
            <a:off x="7445829" y="692150"/>
            <a:ext cx="2837996" cy="5257800"/>
          </a:xfrm>
        </p:spPr>
        <p:txBody>
          <a:bodyPr>
            <a:normAutofit fontScale="90000"/>
          </a:bodyPr>
          <a:lstStyle/>
          <a:p>
            <a:r>
              <a:rPr lang="en-US" altLang="en-US" sz="3200" i="1" dirty="0"/>
              <a:t>Letter written by </a:t>
            </a:r>
            <a:r>
              <a:rPr lang="en-US" altLang="en-US" sz="3200" b="1" dirty="0"/>
              <a:t>Maurice</a:t>
            </a:r>
            <a:r>
              <a:rPr lang="en-US" altLang="en-US" sz="3200" i="1" dirty="0"/>
              <a:t> (</a:t>
            </a:r>
            <a:r>
              <a:rPr lang="en-US" altLang="en-US" sz="3200" b="1" dirty="0"/>
              <a:t>Tubby’s</a:t>
            </a:r>
            <a:r>
              <a:rPr lang="en-US" altLang="en-US" sz="3200" i="1" dirty="0"/>
              <a:t> brother) on behalf of </a:t>
            </a:r>
            <a:r>
              <a:rPr lang="en-US" altLang="en-US" sz="3200" b="1" dirty="0"/>
              <a:t>Mrs Gaunt</a:t>
            </a:r>
            <a:r>
              <a:rPr lang="en-US" altLang="en-US" sz="3200" i="1" dirty="0"/>
              <a:t>, asking for</a:t>
            </a:r>
            <a:br>
              <a:rPr lang="en-US" altLang="en-US" sz="3200" i="1" dirty="0"/>
            </a:br>
            <a:r>
              <a:rPr lang="en-US" altLang="en-US" sz="3200" i="1" dirty="0"/>
              <a:t>any further information regarding her ‘missing’ husband.</a:t>
            </a:r>
          </a:p>
        </p:txBody>
      </p:sp>
      <p:pic>
        <p:nvPicPr>
          <p:cNvPr id="160772" name="Picture 4" descr="p171">
            <a:extLst>
              <a:ext uri="{FF2B5EF4-FFF2-40B4-BE49-F238E27FC236}">
                <a16:creationId xmlns:a16="http://schemas.microsoft.com/office/drawing/2014/main" id="{31DDAE30-A413-F94E-AF83-79BAE26C9FB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03389" y="188914"/>
            <a:ext cx="4905375" cy="6480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202060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3599A2-06FA-E34A-84B5-79C569DF34E8}"/>
              </a:ext>
            </a:extLst>
          </p:cNvPr>
          <p:cNvPicPr>
            <a:picLocks noChangeAspect="1"/>
          </p:cNvPicPr>
          <p:nvPr/>
        </p:nvPicPr>
        <p:blipFill>
          <a:blip r:embed="rId2"/>
          <a:stretch>
            <a:fillRect/>
          </a:stretch>
        </p:blipFill>
        <p:spPr>
          <a:xfrm>
            <a:off x="-3342755" y="-1150395"/>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162821" name="Rectangle 5">
            <a:extLst>
              <a:ext uri="{FF2B5EF4-FFF2-40B4-BE49-F238E27FC236}">
                <a16:creationId xmlns:a16="http://schemas.microsoft.com/office/drawing/2014/main" id="{C52EE299-D6C6-CC4D-B69D-C52D7A95DCD8}"/>
              </a:ext>
            </a:extLst>
          </p:cNvPr>
          <p:cNvSpPr>
            <a:spLocks noGrp="1" noChangeArrowheads="1"/>
          </p:cNvSpPr>
          <p:nvPr>
            <p:ph type="body" sz="half" idx="1"/>
          </p:nvPr>
        </p:nvSpPr>
        <p:spPr>
          <a:xfrm>
            <a:off x="487681" y="476251"/>
            <a:ext cx="5824220" cy="1617663"/>
          </a:xfrm>
        </p:spPr>
        <p:txBody>
          <a:bodyPr>
            <a:noAutofit/>
          </a:bodyPr>
          <a:lstStyle/>
          <a:p>
            <a:pPr>
              <a:lnSpc>
                <a:spcPct val="80000"/>
              </a:lnSpc>
              <a:buFontTx/>
              <a:buNone/>
            </a:pPr>
            <a:r>
              <a:rPr lang="en-US" altLang="en-US" sz="3200" b="1" dirty="0"/>
              <a:t>Franja Turk</a:t>
            </a:r>
            <a:r>
              <a:rPr lang="en-US" altLang="en-US" sz="3200" i="1" dirty="0"/>
              <a:t>, the English-speaking</a:t>
            </a:r>
          </a:p>
          <a:p>
            <a:pPr>
              <a:lnSpc>
                <a:spcPct val="80000"/>
              </a:lnSpc>
              <a:buFontTx/>
              <a:buNone/>
            </a:pPr>
            <a:r>
              <a:rPr lang="en-US" altLang="en-US" sz="3200" i="1" dirty="0"/>
              <a:t>villager who helped downed Allied airmen evade capture by the Germans.</a:t>
            </a:r>
          </a:p>
        </p:txBody>
      </p:sp>
      <p:pic>
        <p:nvPicPr>
          <p:cNvPr id="162824" name="Picture 8" descr="p173">
            <a:extLst>
              <a:ext uri="{FF2B5EF4-FFF2-40B4-BE49-F238E27FC236}">
                <a16:creationId xmlns:a16="http://schemas.microsoft.com/office/drawing/2014/main" id="{A42BDBE1-A0A6-F749-9C0C-1966D28B2F41}"/>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600825" y="260351"/>
            <a:ext cx="3727450" cy="4968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2825" name="Picture 9" descr="p173a">
            <a:extLst>
              <a:ext uri="{FF2B5EF4-FFF2-40B4-BE49-F238E27FC236}">
                <a16:creationId xmlns:a16="http://schemas.microsoft.com/office/drawing/2014/main" id="{D8FAA51D-177D-C84C-90BB-FE189A67E550}"/>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703388" y="3500439"/>
            <a:ext cx="4608512" cy="3127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2826" name="Rectangle 10">
            <a:extLst>
              <a:ext uri="{FF2B5EF4-FFF2-40B4-BE49-F238E27FC236}">
                <a16:creationId xmlns:a16="http://schemas.microsoft.com/office/drawing/2014/main" id="{9F3F51DF-EDC1-9645-A5F6-E53A8C9895C7}"/>
              </a:ext>
            </a:extLst>
          </p:cNvPr>
          <p:cNvSpPr>
            <a:spLocks noChangeArrowheads="1"/>
          </p:cNvSpPr>
          <p:nvPr/>
        </p:nvSpPr>
        <p:spPr bwMode="auto">
          <a:xfrm>
            <a:off x="6430964" y="5253953"/>
            <a:ext cx="413767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dirty="0"/>
              <a:t>Partisan HQ and </a:t>
            </a:r>
          </a:p>
          <a:p>
            <a:r>
              <a:rPr lang="en-US" altLang="en-US" sz="3200" i="1" dirty="0"/>
              <a:t>British Mission at Scrad</a:t>
            </a:r>
            <a:r>
              <a:rPr lang="en-US" altLang="en-US" dirty="0"/>
              <a:t>.</a:t>
            </a:r>
          </a:p>
        </p:txBody>
      </p:sp>
    </p:spTree>
    <p:extLst>
      <p:ext uri="{BB962C8B-B14F-4D97-AF65-F5344CB8AC3E}">
        <p14:creationId xmlns:p14="http://schemas.microsoft.com/office/powerpoint/2010/main" val="1681342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BDA8A5-F059-5F4A-85D3-96448815CAA3}"/>
              </a:ext>
            </a:extLst>
          </p:cNvPr>
          <p:cNvPicPr>
            <a:picLocks noChangeAspect="1"/>
          </p:cNvPicPr>
          <p:nvPr/>
        </p:nvPicPr>
        <p:blipFill>
          <a:blip r:embed="rId2"/>
          <a:stretch>
            <a:fillRect/>
          </a:stretch>
        </p:blipFill>
        <p:spPr>
          <a:xfrm>
            <a:off x="-3342755" y="-1190371"/>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164869" name="Rectangle 5">
            <a:extLst>
              <a:ext uri="{FF2B5EF4-FFF2-40B4-BE49-F238E27FC236}">
                <a16:creationId xmlns:a16="http://schemas.microsoft.com/office/drawing/2014/main" id="{C66BAF5F-FAC5-0E4F-B092-9DD019F027F8}"/>
              </a:ext>
            </a:extLst>
          </p:cNvPr>
          <p:cNvSpPr>
            <a:spLocks noGrp="1" noChangeArrowheads="1"/>
          </p:cNvSpPr>
          <p:nvPr>
            <p:ph type="title"/>
          </p:nvPr>
        </p:nvSpPr>
        <p:spPr>
          <a:xfrm>
            <a:off x="510382" y="738353"/>
            <a:ext cx="2386012" cy="3889375"/>
          </a:xfrm>
        </p:spPr>
        <p:txBody>
          <a:bodyPr/>
          <a:lstStyle/>
          <a:p>
            <a:r>
              <a:rPr lang="en-US" altLang="en-US" sz="3200" i="1" dirty="0"/>
              <a:t>NW Croatia, showing </a:t>
            </a:r>
            <a:r>
              <a:rPr lang="en-US" altLang="en-US" sz="3200" i="1" dirty="0">
                <a:solidFill>
                  <a:srgbClr val="FF0000"/>
                </a:solidFill>
              </a:rPr>
              <a:t>crash landing site </a:t>
            </a:r>
            <a:r>
              <a:rPr lang="en-US" altLang="en-US" sz="3200" i="1" dirty="0"/>
              <a:t>&amp; </a:t>
            </a:r>
            <a:r>
              <a:rPr lang="en-US" altLang="en-US" sz="3200" i="1" dirty="0">
                <a:solidFill>
                  <a:srgbClr val="00B050"/>
                </a:solidFill>
              </a:rPr>
              <a:t>route of repatriation.</a:t>
            </a:r>
          </a:p>
        </p:txBody>
      </p:sp>
      <p:pic>
        <p:nvPicPr>
          <p:cNvPr id="164868" name="Picture 4" descr="p175">
            <a:extLst>
              <a:ext uri="{FF2B5EF4-FFF2-40B4-BE49-F238E27FC236}">
                <a16:creationId xmlns:a16="http://schemas.microsoft.com/office/drawing/2014/main" id="{1A042610-A404-8748-82A7-501239A76F0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306309" y="89443"/>
            <a:ext cx="4602162" cy="63261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9" name="Group 28"/>
          <p:cNvGrpSpPr/>
          <p:nvPr/>
        </p:nvGrpSpPr>
        <p:grpSpPr>
          <a:xfrm>
            <a:off x="4862476" y="2170487"/>
            <a:ext cx="1504949" cy="2963779"/>
            <a:chOff x="6212305" y="2269958"/>
            <a:chExt cx="1504949" cy="2963779"/>
          </a:xfrm>
        </p:grpSpPr>
        <p:sp>
          <p:nvSpPr>
            <p:cNvPr id="2" name="Oval 1"/>
            <p:cNvSpPr/>
            <p:nvPr/>
          </p:nvSpPr>
          <p:spPr>
            <a:xfrm>
              <a:off x="6212305" y="2269958"/>
              <a:ext cx="284748" cy="1925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Oval 2"/>
            <p:cNvSpPr/>
            <p:nvPr/>
          </p:nvSpPr>
          <p:spPr>
            <a:xfrm>
              <a:off x="6559214" y="2462463"/>
              <a:ext cx="130343" cy="14838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p:cNvSpPr/>
            <p:nvPr/>
          </p:nvSpPr>
          <p:spPr>
            <a:xfrm>
              <a:off x="6711614" y="2540668"/>
              <a:ext cx="130343" cy="14838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p:cNvSpPr/>
            <p:nvPr/>
          </p:nvSpPr>
          <p:spPr>
            <a:xfrm>
              <a:off x="6920161" y="2677025"/>
              <a:ext cx="130343" cy="14838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p:cNvSpPr/>
            <p:nvPr/>
          </p:nvSpPr>
          <p:spPr>
            <a:xfrm>
              <a:off x="7521740" y="2983831"/>
              <a:ext cx="130343" cy="14838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p:cNvSpPr/>
            <p:nvPr/>
          </p:nvSpPr>
          <p:spPr>
            <a:xfrm>
              <a:off x="7500683" y="3252537"/>
              <a:ext cx="130343" cy="14838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p:cNvSpPr/>
            <p:nvPr/>
          </p:nvSpPr>
          <p:spPr>
            <a:xfrm>
              <a:off x="7586911" y="3970421"/>
              <a:ext cx="130343" cy="14838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p:cNvSpPr/>
            <p:nvPr/>
          </p:nvSpPr>
          <p:spPr>
            <a:xfrm>
              <a:off x="6841957" y="5085348"/>
              <a:ext cx="130343" cy="14838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Straight Arrow Connector 13"/>
            <p:cNvCxnSpPr>
              <a:stCxn id="7" idx="5"/>
              <a:endCxn id="8" idx="1"/>
            </p:cNvCxnSpPr>
            <p:nvPr/>
          </p:nvCxnSpPr>
          <p:spPr>
            <a:xfrm>
              <a:off x="6822869" y="2667326"/>
              <a:ext cx="116380" cy="3143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8" idx="6"/>
            </p:cNvCxnSpPr>
            <p:nvPr/>
          </p:nvCxnSpPr>
          <p:spPr>
            <a:xfrm>
              <a:off x="7050504" y="2751220"/>
              <a:ext cx="471236" cy="272717"/>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9" idx="4"/>
              <a:endCxn id="10" idx="0"/>
            </p:cNvCxnSpPr>
            <p:nvPr/>
          </p:nvCxnSpPr>
          <p:spPr>
            <a:xfrm flipH="1">
              <a:off x="7565855" y="3132220"/>
              <a:ext cx="21057" cy="120317"/>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11" idx="0"/>
            </p:cNvCxnSpPr>
            <p:nvPr/>
          </p:nvCxnSpPr>
          <p:spPr>
            <a:xfrm>
              <a:off x="7565854" y="3400926"/>
              <a:ext cx="86229" cy="56949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6939249" y="4122821"/>
              <a:ext cx="705813" cy="962527"/>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7162" y="131437"/>
            <a:ext cx="3943324" cy="6497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9815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8A8B-B014-0244-9A7F-52455FBFC456}"/>
              </a:ext>
            </a:extLst>
          </p:cNvPr>
          <p:cNvSpPr>
            <a:spLocks noGrp="1"/>
          </p:cNvSpPr>
          <p:nvPr>
            <p:ph type="title"/>
          </p:nvPr>
        </p:nvSpPr>
        <p:spPr>
          <a:xfrm>
            <a:off x="2449597" y="365125"/>
            <a:ext cx="10515600" cy="1325563"/>
          </a:xfrm>
        </p:spPr>
        <p:txBody>
          <a:bodyPr/>
          <a:lstStyle/>
          <a:p>
            <a:endParaRPr lang="en-US" dirty="0"/>
          </a:p>
        </p:txBody>
      </p:sp>
      <p:pic>
        <p:nvPicPr>
          <p:cNvPr id="6" name="Picture 5">
            <a:extLst>
              <a:ext uri="{FF2B5EF4-FFF2-40B4-BE49-F238E27FC236}">
                <a16:creationId xmlns:a16="http://schemas.microsoft.com/office/drawing/2014/main" id="{C8CF5E72-B4D3-5C46-B188-62A16BE0E1BF}"/>
              </a:ext>
            </a:extLst>
          </p:cNvPr>
          <p:cNvPicPr>
            <a:picLocks noChangeAspect="1"/>
          </p:cNvPicPr>
          <p:nvPr/>
        </p:nvPicPr>
        <p:blipFill>
          <a:blip r:embed="rId2"/>
          <a:stretch>
            <a:fillRect/>
          </a:stretch>
        </p:blipFill>
        <p:spPr>
          <a:xfrm>
            <a:off x="-3530747" y="-2004424"/>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4" name="Content Placeholder 3">
            <a:extLst>
              <a:ext uri="{FF2B5EF4-FFF2-40B4-BE49-F238E27FC236}">
                <a16:creationId xmlns:a16="http://schemas.microsoft.com/office/drawing/2014/main" id="{075CE791-A259-2745-BEBB-651043B30C7A}"/>
              </a:ext>
            </a:extLst>
          </p:cNvPr>
          <p:cNvSpPr>
            <a:spLocks noGrp="1"/>
          </p:cNvSpPr>
          <p:nvPr>
            <p:ph idx="1"/>
          </p:nvPr>
        </p:nvSpPr>
        <p:spPr>
          <a:xfrm>
            <a:off x="9833" y="5212968"/>
            <a:ext cx="12182167" cy="1764142"/>
          </a:xfrm>
        </p:spPr>
        <p:txBody>
          <a:bodyPr>
            <a:normAutofit fontScale="92500"/>
          </a:bodyPr>
          <a:lstStyle/>
          <a:p>
            <a:pPr marL="0" indent="0">
              <a:buNone/>
            </a:pPr>
            <a:r>
              <a:rPr lang="en-GB" altLang="en-US" sz="3800" b="1" dirty="0"/>
              <a:t>Tubby</a:t>
            </a:r>
            <a:r>
              <a:rPr lang="en-GB" altLang="en-US" sz="3800" i="1" dirty="0"/>
              <a:t> (far left) next to sister, </a:t>
            </a:r>
            <a:r>
              <a:rPr lang="en-GB" altLang="en-US" sz="3800" b="1" dirty="0"/>
              <a:t>Clarice</a:t>
            </a:r>
            <a:r>
              <a:rPr lang="en-GB" altLang="en-US" sz="3800" i="1" dirty="0"/>
              <a:t> &amp; my grandfather, </a:t>
            </a:r>
            <a:r>
              <a:rPr lang="en-GB" altLang="en-US" sz="3800" b="1" dirty="0"/>
              <a:t>Percy</a:t>
            </a:r>
            <a:r>
              <a:rPr lang="en-GB" altLang="en-US" sz="3800" i="1" dirty="0"/>
              <a:t> at </a:t>
            </a:r>
            <a:r>
              <a:rPr lang="en-GB" altLang="en-US" sz="3800" b="1" dirty="0"/>
              <a:t>Mauric</a:t>
            </a:r>
            <a:r>
              <a:rPr lang="en-GB" altLang="en-US" sz="3800" i="1" dirty="0"/>
              <a:t>e &amp; </a:t>
            </a:r>
            <a:r>
              <a:rPr lang="en-GB" altLang="en-US" sz="3800" b="1" dirty="0"/>
              <a:t>Tilly’s</a:t>
            </a:r>
            <a:r>
              <a:rPr lang="en-GB" altLang="en-US" sz="3800" i="1" dirty="0"/>
              <a:t> wedding. November 14</a:t>
            </a:r>
            <a:r>
              <a:rPr lang="en-GB" altLang="en-US" sz="3800" i="1" baseline="30000" dirty="0"/>
              <a:t>th</a:t>
            </a:r>
            <a:r>
              <a:rPr lang="en-GB" altLang="en-US" sz="3800" i="1" dirty="0"/>
              <a:t> 1940. </a:t>
            </a:r>
            <a:r>
              <a:rPr lang="en-GB" altLang="en-US" sz="3800" b="1" dirty="0"/>
              <a:t>Arthur</a:t>
            </a:r>
            <a:r>
              <a:rPr lang="en-GB" altLang="en-US" sz="3800" i="1" dirty="0"/>
              <a:t>, </a:t>
            </a:r>
            <a:r>
              <a:rPr lang="en-GB" altLang="en-US" sz="3800" b="1" dirty="0"/>
              <a:t>Tubby’s</a:t>
            </a:r>
            <a:r>
              <a:rPr lang="en-GB" altLang="en-US" sz="3800" i="1" dirty="0"/>
              <a:t> brother, is behind the groom with other family members.</a:t>
            </a:r>
            <a:endParaRPr lang="en-US" altLang="en-US" sz="3800" i="1" dirty="0"/>
          </a:p>
          <a:p>
            <a:pPr marL="0" indent="0">
              <a:buNone/>
            </a:pPr>
            <a:endParaRPr lang="en-US" sz="4400" i="1" dirty="0"/>
          </a:p>
        </p:txBody>
      </p:sp>
      <p:pic>
        <p:nvPicPr>
          <p:cNvPr id="7" name="Picture 6" descr="A group of people posing for a photo&#10;&#10;Description automatically generated">
            <a:extLst>
              <a:ext uri="{FF2B5EF4-FFF2-40B4-BE49-F238E27FC236}">
                <a16:creationId xmlns:a16="http://schemas.microsoft.com/office/drawing/2014/main" id="{8E91662A-A8A8-9045-8EB2-234C32FF9DDE}"/>
              </a:ext>
            </a:extLst>
          </p:cNvPr>
          <p:cNvPicPr>
            <a:picLocks noChangeAspect="1"/>
          </p:cNvPicPr>
          <p:nvPr/>
        </p:nvPicPr>
        <p:blipFill>
          <a:blip r:embed="rId3"/>
          <a:stretch>
            <a:fillRect/>
          </a:stretch>
        </p:blipFill>
        <p:spPr>
          <a:xfrm>
            <a:off x="1419106" y="246015"/>
            <a:ext cx="6288291" cy="4652334"/>
          </a:xfrm>
          <a:prstGeom prst="rect">
            <a:avLst/>
          </a:prstGeom>
        </p:spPr>
      </p:pic>
    </p:spTree>
    <p:extLst>
      <p:ext uri="{BB962C8B-B14F-4D97-AF65-F5344CB8AC3E}">
        <p14:creationId xmlns:p14="http://schemas.microsoft.com/office/powerpoint/2010/main" val="2019218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8CF6C2-0737-4A4C-B8BC-A92465256301}"/>
              </a:ext>
            </a:extLst>
          </p:cNvPr>
          <p:cNvPicPr>
            <a:picLocks noChangeAspect="1"/>
          </p:cNvPicPr>
          <p:nvPr/>
        </p:nvPicPr>
        <p:blipFill>
          <a:blip r:embed="rId2"/>
          <a:stretch>
            <a:fillRect/>
          </a:stretch>
        </p:blipFill>
        <p:spPr>
          <a:xfrm>
            <a:off x="-3085457" y="-1153953"/>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166921" name="Rectangle 9">
            <a:extLst>
              <a:ext uri="{FF2B5EF4-FFF2-40B4-BE49-F238E27FC236}">
                <a16:creationId xmlns:a16="http://schemas.microsoft.com/office/drawing/2014/main" id="{BF48AF55-4EC3-744C-863B-BD2CBCA3027E}"/>
              </a:ext>
            </a:extLst>
          </p:cNvPr>
          <p:cNvSpPr>
            <a:spLocks noGrp="1" noChangeArrowheads="1"/>
          </p:cNvSpPr>
          <p:nvPr>
            <p:ph type="body" sz="half" idx="2"/>
          </p:nvPr>
        </p:nvSpPr>
        <p:spPr>
          <a:xfrm>
            <a:off x="269966" y="5300664"/>
            <a:ext cx="11678194" cy="2187575"/>
          </a:xfrm>
        </p:spPr>
        <p:txBody>
          <a:bodyPr/>
          <a:lstStyle/>
          <a:p>
            <a:pPr>
              <a:lnSpc>
                <a:spcPct val="90000"/>
              </a:lnSpc>
              <a:buFontTx/>
              <a:buNone/>
            </a:pPr>
            <a:r>
              <a:rPr lang="en-US" altLang="en-US" sz="3200" i="1" dirty="0"/>
              <a:t>A sketch by </a:t>
            </a:r>
            <a:r>
              <a:rPr lang="en-US" altLang="en-US" sz="3200" b="1" dirty="0"/>
              <a:t>Geordie Hazelden </a:t>
            </a:r>
            <a:r>
              <a:rPr lang="en-US" altLang="en-US" sz="3200" i="1" dirty="0"/>
              <a:t>of conditions at Slunj, February 1945. </a:t>
            </a:r>
            <a:r>
              <a:rPr lang="en-US" altLang="en-US" sz="3200" b="1" dirty="0"/>
              <a:t>Tubby</a:t>
            </a:r>
            <a:r>
              <a:rPr lang="en-US" altLang="en-US" sz="3200" i="1" dirty="0"/>
              <a:t> is sitting below the bunk where Americans play cards, </a:t>
            </a:r>
            <a:r>
              <a:rPr lang="en-US" altLang="en-US" sz="3200" b="1" dirty="0"/>
              <a:t>Scats Sandell </a:t>
            </a:r>
            <a:r>
              <a:rPr lang="en-US" altLang="en-US" sz="3200" i="1" dirty="0"/>
              <a:t>lies on the top bunk</a:t>
            </a:r>
            <a:r>
              <a:rPr lang="en-US" altLang="en-US" sz="2400" b="1" dirty="0"/>
              <a:t>.</a:t>
            </a:r>
          </a:p>
        </p:txBody>
      </p:sp>
      <p:pic>
        <p:nvPicPr>
          <p:cNvPr id="166922" name="Picture 10" descr="p177">
            <a:extLst>
              <a:ext uri="{FF2B5EF4-FFF2-40B4-BE49-F238E27FC236}">
                <a16:creationId xmlns:a16="http://schemas.microsoft.com/office/drawing/2014/main" id="{ED99F29F-D855-C84B-B1E4-48437C94AD7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063751" y="188914"/>
            <a:ext cx="7777163" cy="5045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01331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F5092C-1450-8D4F-90BC-5C07AE050C41}"/>
              </a:ext>
            </a:extLst>
          </p:cNvPr>
          <p:cNvPicPr>
            <a:picLocks noChangeAspect="1"/>
          </p:cNvPicPr>
          <p:nvPr/>
        </p:nvPicPr>
        <p:blipFill>
          <a:blip r:embed="rId2"/>
          <a:stretch>
            <a:fillRect/>
          </a:stretch>
        </p:blipFill>
        <p:spPr>
          <a:xfrm>
            <a:off x="-2983653" y="-1377407"/>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5" name="Picture 7" descr="p131d">
            <a:extLst>
              <a:ext uri="{FF2B5EF4-FFF2-40B4-BE49-F238E27FC236}">
                <a16:creationId xmlns:a16="http://schemas.microsoft.com/office/drawing/2014/main" id="{5A45CD5B-BA7D-094C-9E00-32C63BF9D28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24455" y="1617317"/>
            <a:ext cx="5845626" cy="478736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Content Placeholder 7" descr="A group of people posing for a photo in front of a plane&#10;&#10;Description automatically generated">
            <a:extLst>
              <a:ext uri="{FF2B5EF4-FFF2-40B4-BE49-F238E27FC236}">
                <a16:creationId xmlns:a16="http://schemas.microsoft.com/office/drawing/2014/main" id="{F8B77966-13D0-6248-849E-8C2A8D20E571}"/>
              </a:ext>
            </a:extLst>
          </p:cNvPr>
          <p:cNvPicPr>
            <a:picLocks noGrp="1" noChangeAspect="1"/>
          </p:cNvPicPr>
          <p:nvPr>
            <p:ph sz="half" idx="1"/>
          </p:nvPr>
        </p:nvPicPr>
        <p:blipFill>
          <a:blip r:embed="rId4"/>
          <a:stretch>
            <a:fillRect/>
          </a:stretch>
        </p:blipFill>
        <p:spPr>
          <a:xfrm>
            <a:off x="365044" y="2265257"/>
            <a:ext cx="5602504" cy="4152856"/>
          </a:xfrm>
        </p:spPr>
      </p:pic>
      <p:sp>
        <p:nvSpPr>
          <p:cNvPr id="7" name="Rectangle 6">
            <a:extLst>
              <a:ext uri="{FF2B5EF4-FFF2-40B4-BE49-F238E27FC236}">
                <a16:creationId xmlns:a16="http://schemas.microsoft.com/office/drawing/2014/main" id="{9CC2E13E-E4C4-E745-9B7A-3412CC59192A}"/>
              </a:ext>
            </a:extLst>
          </p:cNvPr>
          <p:cNvSpPr/>
          <p:nvPr/>
        </p:nvSpPr>
        <p:spPr>
          <a:xfrm>
            <a:off x="121919" y="231664"/>
            <a:ext cx="6102535" cy="1569660"/>
          </a:xfrm>
          <a:prstGeom prst="rect">
            <a:avLst/>
          </a:prstGeom>
        </p:spPr>
        <p:txBody>
          <a:bodyPr wrap="square">
            <a:spAutoFit/>
          </a:bodyPr>
          <a:lstStyle/>
          <a:p>
            <a:r>
              <a:rPr lang="en-GB" sz="3200" i="1" dirty="0"/>
              <a:t>American Liberator Crew (of 10) of which only 4 survived a crash in Croatia, they joined </a:t>
            </a:r>
            <a:r>
              <a:rPr lang="en-GB" sz="3200" b="1" dirty="0"/>
              <a:t>Tubby </a:t>
            </a:r>
            <a:r>
              <a:rPr lang="en-GB" sz="3200" i="1" dirty="0" err="1"/>
              <a:t>Slunj</a:t>
            </a:r>
            <a:r>
              <a:rPr lang="en-GB" sz="3200" i="1" dirty="0"/>
              <a:t>. </a:t>
            </a:r>
          </a:p>
        </p:txBody>
      </p:sp>
    </p:spTree>
    <p:extLst>
      <p:ext uri="{BB962C8B-B14F-4D97-AF65-F5344CB8AC3E}">
        <p14:creationId xmlns:p14="http://schemas.microsoft.com/office/powerpoint/2010/main" val="13588956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F5092C-1450-8D4F-90BC-5C07AE050C41}"/>
              </a:ext>
            </a:extLst>
          </p:cNvPr>
          <p:cNvPicPr>
            <a:picLocks noChangeAspect="1"/>
          </p:cNvPicPr>
          <p:nvPr/>
        </p:nvPicPr>
        <p:blipFill>
          <a:blip r:embed="rId2"/>
          <a:stretch>
            <a:fillRect/>
          </a:stretch>
        </p:blipFill>
        <p:spPr>
          <a:xfrm>
            <a:off x="-2920786" y="-1377407"/>
            <a:ext cx="13815587"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6" name="Content Placeholder 5" descr="A group of people standing around a plane&#10;&#10;Description automatically generated">
            <a:extLst>
              <a:ext uri="{FF2B5EF4-FFF2-40B4-BE49-F238E27FC236}">
                <a16:creationId xmlns:a16="http://schemas.microsoft.com/office/drawing/2014/main" id="{35460754-DF46-C44B-B275-6C13E4BE8460}"/>
              </a:ext>
            </a:extLst>
          </p:cNvPr>
          <p:cNvPicPr>
            <a:picLocks noGrp="1" noChangeAspect="1"/>
          </p:cNvPicPr>
          <p:nvPr>
            <p:ph sz="half" idx="1"/>
          </p:nvPr>
        </p:nvPicPr>
        <p:blipFill>
          <a:blip r:embed="rId3"/>
          <a:stretch>
            <a:fillRect/>
          </a:stretch>
        </p:blipFill>
        <p:spPr>
          <a:xfrm>
            <a:off x="-330553" y="1091619"/>
            <a:ext cx="6568473" cy="4499284"/>
          </a:xfrm>
        </p:spPr>
      </p:pic>
      <p:sp>
        <p:nvSpPr>
          <p:cNvPr id="3" name="TextBox 2"/>
          <p:cNvSpPr txBox="1"/>
          <p:nvPr/>
        </p:nvSpPr>
        <p:spPr>
          <a:xfrm>
            <a:off x="6159138" y="398107"/>
            <a:ext cx="6032862" cy="6001643"/>
          </a:xfrm>
          <a:prstGeom prst="rect">
            <a:avLst/>
          </a:prstGeom>
          <a:noFill/>
        </p:spPr>
        <p:txBody>
          <a:bodyPr wrap="square" rtlCol="0">
            <a:spAutoFit/>
          </a:bodyPr>
          <a:lstStyle/>
          <a:p>
            <a:r>
              <a:rPr lang="en-GB" sz="3200" i="1" dirty="0"/>
              <a:t>One means of repatriation was the Douglas (DC-3) Dakota.</a:t>
            </a:r>
          </a:p>
          <a:p>
            <a:r>
              <a:rPr lang="en-GB" sz="3200" i="1" dirty="0"/>
              <a:t>Between January and October 1944, 1,152 airmen were airlifted out of Yugoslavia.</a:t>
            </a:r>
          </a:p>
          <a:p>
            <a:r>
              <a:rPr lang="en-GB" sz="3200" i="1" dirty="0"/>
              <a:t>Of the above, 795 with Partisan assistance and 356 with help from the Chetnicks.</a:t>
            </a:r>
          </a:p>
          <a:p>
            <a:r>
              <a:rPr lang="en-GB" sz="3200" i="1" dirty="0"/>
              <a:t>Partisans in Slovene territory rescued 303 American and 383 British; airmen. These 686 were repatriated by land and sea routes.</a:t>
            </a:r>
          </a:p>
        </p:txBody>
      </p:sp>
    </p:spTree>
    <p:extLst>
      <p:ext uri="{BB962C8B-B14F-4D97-AF65-F5344CB8AC3E}">
        <p14:creationId xmlns:p14="http://schemas.microsoft.com/office/powerpoint/2010/main" val="29230957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32D676-0ADD-3B44-AB35-F9EDEB119B88}"/>
              </a:ext>
            </a:extLst>
          </p:cNvPr>
          <p:cNvPicPr>
            <a:picLocks noChangeAspect="1"/>
          </p:cNvPicPr>
          <p:nvPr/>
        </p:nvPicPr>
        <p:blipFill>
          <a:blip r:embed="rId2"/>
          <a:stretch>
            <a:fillRect/>
          </a:stretch>
        </p:blipFill>
        <p:spPr>
          <a:xfrm>
            <a:off x="-3128999" y="-1191955"/>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72038" name="Picture 6" descr="p186">
            <a:extLst>
              <a:ext uri="{FF2B5EF4-FFF2-40B4-BE49-F238E27FC236}">
                <a16:creationId xmlns:a16="http://schemas.microsoft.com/office/drawing/2014/main" id="{E236E32F-5D57-BF4C-B1BD-8D1B6CEBF8C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69338" y="1125495"/>
            <a:ext cx="8081783" cy="57325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2036" name="Rectangle 4">
            <a:extLst>
              <a:ext uri="{FF2B5EF4-FFF2-40B4-BE49-F238E27FC236}">
                <a16:creationId xmlns:a16="http://schemas.microsoft.com/office/drawing/2014/main" id="{81C3D93B-0910-FA49-B03D-48418E2841AF}"/>
              </a:ext>
            </a:extLst>
          </p:cNvPr>
          <p:cNvSpPr>
            <a:spLocks noGrp="1" noChangeArrowheads="1"/>
          </p:cNvSpPr>
          <p:nvPr>
            <p:ph type="title"/>
          </p:nvPr>
        </p:nvSpPr>
        <p:spPr>
          <a:xfrm>
            <a:off x="513776" y="-211593"/>
            <a:ext cx="9901675" cy="1506994"/>
          </a:xfrm>
        </p:spPr>
        <p:txBody>
          <a:bodyPr>
            <a:normAutofit fontScale="90000"/>
          </a:bodyPr>
          <a:lstStyle/>
          <a:p>
            <a:br>
              <a:rPr lang="en-US" altLang="en-US" sz="4000" i="1" dirty="0"/>
            </a:br>
            <a:r>
              <a:rPr lang="en-US" altLang="en-US" sz="3600" b="1" dirty="0"/>
              <a:t>Tubby’s</a:t>
            </a:r>
            <a:r>
              <a:rPr lang="en-US" altLang="en-US" sz="3600" i="1" dirty="0"/>
              <a:t> crashed Wellington, photograph was taken on the 14</a:t>
            </a:r>
            <a:r>
              <a:rPr lang="en-US" altLang="en-US" sz="3600" i="1" baseline="30000" dirty="0"/>
              <a:t>th</a:t>
            </a:r>
            <a:r>
              <a:rPr lang="en-US" altLang="en-US" sz="3600" i="1" dirty="0"/>
              <a:t> January 1945.   Photo </a:t>
            </a:r>
            <a:r>
              <a:rPr lang="en-GB" altLang="en-US" sz="3200" i="1" dirty="0"/>
              <a:t>courtesy</a:t>
            </a:r>
            <a:r>
              <a:rPr lang="en-US" altLang="en-US" sz="3600" i="1" dirty="0"/>
              <a:t> </a:t>
            </a:r>
            <a:r>
              <a:rPr lang="en-US" altLang="en-US" sz="3600" b="1" dirty="0"/>
              <a:t>Edi Selhaus</a:t>
            </a:r>
            <a:r>
              <a:rPr lang="en-US" altLang="en-US" sz="3200" i="1" dirty="0"/>
              <a:t>.</a:t>
            </a:r>
          </a:p>
        </p:txBody>
      </p:sp>
    </p:spTree>
    <p:extLst>
      <p:ext uri="{BB962C8B-B14F-4D97-AF65-F5344CB8AC3E}">
        <p14:creationId xmlns:p14="http://schemas.microsoft.com/office/powerpoint/2010/main" val="33655749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83E83E-0AC3-D542-81AF-A354D2EF6004}"/>
              </a:ext>
            </a:extLst>
          </p:cNvPr>
          <p:cNvPicPr>
            <a:picLocks noChangeAspect="1"/>
          </p:cNvPicPr>
          <p:nvPr/>
        </p:nvPicPr>
        <p:blipFill>
          <a:blip r:embed="rId2"/>
          <a:stretch>
            <a:fillRect/>
          </a:stretch>
        </p:blipFill>
        <p:spPr>
          <a:xfrm>
            <a:off x="-3120292" y="-1244205"/>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174084" name="Rectangle 4">
            <a:extLst>
              <a:ext uri="{FF2B5EF4-FFF2-40B4-BE49-F238E27FC236}">
                <a16:creationId xmlns:a16="http://schemas.microsoft.com/office/drawing/2014/main" id="{52EF8905-9657-1D4D-9EA9-2B7438783387}"/>
              </a:ext>
            </a:extLst>
          </p:cNvPr>
          <p:cNvSpPr>
            <a:spLocks noGrp="1" noChangeArrowheads="1"/>
          </p:cNvSpPr>
          <p:nvPr>
            <p:ph type="title"/>
          </p:nvPr>
        </p:nvSpPr>
        <p:spPr>
          <a:xfrm>
            <a:off x="714103" y="-171450"/>
            <a:ext cx="9747522" cy="1143000"/>
          </a:xfrm>
        </p:spPr>
        <p:txBody>
          <a:bodyPr>
            <a:normAutofit fontScale="90000"/>
          </a:bodyPr>
          <a:lstStyle/>
          <a:p>
            <a:br>
              <a:rPr lang="en-US" altLang="en-US" sz="4000" i="1" dirty="0"/>
            </a:br>
            <a:r>
              <a:rPr lang="en-US" altLang="en-US" sz="3600" b="1" dirty="0"/>
              <a:t>Tubby’s</a:t>
            </a:r>
            <a:r>
              <a:rPr lang="en-US" altLang="en-US" sz="3600" i="1" dirty="0"/>
              <a:t> crashed Wellington, photograph was taken on the 14</a:t>
            </a:r>
            <a:r>
              <a:rPr lang="en-US" altLang="en-US" sz="3600" i="1" baseline="30000" dirty="0"/>
              <a:t>th</a:t>
            </a:r>
            <a:r>
              <a:rPr lang="en-US" altLang="en-US" sz="3600" i="1" dirty="0"/>
              <a:t> January 1945.</a:t>
            </a:r>
            <a:br>
              <a:rPr lang="en-US" altLang="en-US" sz="3600" i="1" dirty="0"/>
            </a:br>
            <a:r>
              <a:rPr lang="en-US" altLang="en-US" sz="3600" i="1" dirty="0"/>
              <a:t>Photo </a:t>
            </a:r>
            <a:r>
              <a:rPr lang="en-GB" altLang="en-US" sz="3200" i="1" dirty="0"/>
              <a:t>courtesy</a:t>
            </a:r>
            <a:r>
              <a:rPr lang="en-US" altLang="en-US" sz="3600" i="1" dirty="0"/>
              <a:t> </a:t>
            </a:r>
            <a:r>
              <a:rPr lang="en-US" altLang="en-US" sz="3600" b="1" dirty="0"/>
              <a:t>Edi Selhaus</a:t>
            </a:r>
            <a:r>
              <a:rPr lang="en-US" altLang="en-US" sz="3200" i="1" dirty="0"/>
              <a:t>.</a:t>
            </a:r>
            <a:endParaRPr lang="en-US" altLang="en-US" sz="3600" b="1" dirty="0"/>
          </a:p>
        </p:txBody>
      </p:sp>
      <p:pic>
        <p:nvPicPr>
          <p:cNvPr id="174086" name="Picture 6" descr="p186a">
            <a:extLst>
              <a:ext uri="{FF2B5EF4-FFF2-40B4-BE49-F238E27FC236}">
                <a16:creationId xmlns:a16="http://schemas.microsoft.com/office/drawing/2014/main" id="{B6C450BA-FEB3-2C4D-9950-C2F838D8F29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08213" y="1268414"/>
            <a:ext cx="7675562" cy="538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488900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298E7C-F484-244D-879E-2CF1A5268A38}"/>
              </a:ext>
            </a:extLst>
          </p:cNvPr>
          <p:cNvPicPr>
            <a:picLocks noChangeAspect="1"/>
          </p:cNvPicPr>
          <p:nvPr/>
        </p:nvPicPr>
        <p:blipFill>
          <a:blip r:embed="rId2"/>
          <a:stretch>
            <a:fillRect/>
          </a:stretch>
        </p:blipFill>
        <p:spPr>
          <a:xfrm>
            <a:off x="-3233503" y="-1377407"/>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176132" name="Rectangle 4">
            <a:extLst>
              <a:ext uri="{FF2B5EF4-FFF2-40B4-BE49-F238E27FC236}">
                <a16:creationId xmlns:a16="http://schemas.microsoft.com/office/drawing/2014/main" id="{88C3DDB3-5573-C54A-BFD2-1A707E7B0C32}"/>
              </a:ext>
            </a:extLst>
          </p:cNvPr>
          <p:cNvSpPr>
            <a:spLocks noGrp="1" noChangeArrowheads="1"/>
          </p:cNvSpPr>
          <p:nvPr>
            <p:ph type="title"/>
          </p:nvPr>
        </p:nvSpPr>
        <p:spPr>
          <a:xfrm>
            <a:off x="444137" y="0"/>
            <a:ext cx="9839688" cy="850900"/>
          </a:xfrm>
        </p:spPr>
        <p:txBody>
          <a:bodyPr>
            <a:normAutofit fontScale="90000"/>
          </a:bodyPr>
          <a:lstStyle/>
          <a:p>
            <a:br>
              <a:rPr lang="en-US" altLang="en-US" sz="4000" i="1" dirty="0"/>
            </a:br>
            <a:r>
              <a:rPr lang="en-US" altLang="en-US" sz="3600" b="1" dirty="0"/>
              <a:t>Tubby’s</a:t>
            </a:r>
            <a:r>
              <a:rPr lang="en-US" altLang="en-US" sz="3600" i="1" dirty="0"/>
              <a:t> crashed Wellington, photograph was taken on the 14</a:t>
            </a:r>
            <a:r>
              <a:rPr lang="en-US" altLang="en-US" sz="3600" i="1" baseline="30000" dirty="0"/>
              <a:t>th</a:t>
            </a:r>
            <a:r>
              <a:rPr lang="en-US" altLang="en-US" sz="3600" i="1" dirty="0"/>
              <a:t> January 1945.</a:t>
            </a:r>
            <a:br>
              <a:rPr lang="en-US" altLang="en-US" sz="3600" i="1" dirty="0"/>
            </a:br>
            <a:r>
              <a:rPr lang="en-US" altLang="en-US" sz="3600" i="1" dirty="0"/>
              <a:t>Photo </a:t>
            </a:r>
            <a:r>
              <a:rPr lang="en-GB" altLang="en-US" sz="3200" i="1" dirty="0"/>
              <a:t>courtesy</a:t>
            </a:r>
            <a:r>
              <a:rPr lang="en-US" altLang="en-US" sz="3600" i="1" dirty="0"/>
              <a:t> </a:t>
            </a:r>
            <a:r>
              <a:rPr lang="en-US" altLang="en-US" sz="3600" b="1" dirty="0"/>
              <a:t>Edi Selhaus</a:t>
            </a:r>
            <a:r>
              <a:rPr lang="en-US" altLang="en-US" sz="3200" i="1" dirty="0"/>
              <a:t>.</a:t>
            </a:r>
            <a:endParaRPr lang="en-US" altLang="en-US" sz="3600" b="1" dirty="0"/>
          </a:p>
        </p:txBody>
      </p:sp>
      <p:pic>
        <p:nvPicPr>
          <p:cNvPr id="176134" name="Picture 6" descr="p187">
            <a:extLst>
              <a:ext uri="{FF2B5EF4-FFF2-40B4-BE49-F238E27FC236}">
                <a16:creationId xmlns:a16="http://schemas.microsoft.com/office/drawing/2014/main" id="{75768E91-17C0-CE4F-A246-CCD5F4F5F99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206993" y="786162"/>
            <a:ext cx="4211961" cy="59020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669145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F3031A-D565-A045-BF5C-37453CC0EEA7}"/>
              </a:ext>
            </a:extLst>
          </p:cNvPr>
          <p:cNvPicPr>
            <a:picLocks noChangeAspect="1"/>
          </p:cNvPicPr>
          <p:nvPr/>
        </p:nvPicPr>
        <p:blipFill>
          <a:blip r:embed="rId2"/>
          <a:stretch>
            <a:fillRect/>
          </a:stretch>
        </p:blipFill>
        <p:spPr>
          <a:xfrm>
            <a:off x="-2840320" y="-1438367"/>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185352" name="Rectangle 8">
            <a:extLst>
              <a:ext uri="{FF2B5EF4-FFF2-40B4-BE49-F238E27FC236}">
                <a16:creationId xmlns:a16="http://schemas.microsoft.com/office/drawing/2014/main" id="{2A61190F-2669-AE44-8932-5F2EDDF4E2D8}"/>
              </a:ext>
            </a:extLst>
          </p:cNvPr>
          <p:cNvSpPr>
            <a:spLocks noGrp="1" noChangeArrowheads="1"/>
          </p:cNvSpPr>
          <p:nvPr>
            <p:ph type="body" sz="half" idx="1"/>
          </p:nvPr>
        </p:nvSpPr>
        <p:spPr>
          <a:xfrm>
            <a:off x="1378568" y="442913"/>
            <a:ext cx="3754438" cy="1828800"/>
          </a:xfrm>
        </p:spPr>
        <p:txBody>
          <a:bodyPr>
            <a:normAutofit/>
          </a:bodyPr>
          <a:lstStyle/>
          <a:p>
            <a:pPr marL="0" indent="0">
              <a:buNone/>
            </a:pPr>
            <a:r>
              <a:rPr lang="en-US" altLang="en-US" sz="3200" i="1" dirty="0"/>
              <a:t>Sabotage: railway</a:t>
            </a:r>
          </a:p>
          <a:p>
            <a:pPr marL="0" indent="0">
              <a:buNone/>
            </a:pPr>
            <a:r>
              <a:rPr lang="en-US" altLang="en-US" sz="3200" i="1" dirty="0"/>
              <a:t>engines derailed by</a:t>
            </a:r>
          </a:p>
          <a:p>
            <a:pPr marL="0" indent="0">
              <a:buNone/>
            </a:pPr>
            <a:r>
              <a:rPr lang="en-US" altLang="en-US" sz="3200" i="1" dirty="0"/>
              <a:t>Partisans.</a:t>
            </a:r>
          </a:p>
        </p:txBody>
      </p:sp>
      <p:pic>
        <p:nvPicPr>
          <p:cNvPr id="185355" name="Picture 11" descr="p198">
            <a:extLst>
              <a:ext uri="{FF2B5EF4-FFF2-40B4-BE49-F238E27FC236}">
                <a16:creationId xmlns:a16="http://schemas.microsoft.com/office/drawing/2014/main" id="{43B5C514-659F-0240-B17B-6DCF16A7DBF2}"/>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448300" y="188914"/>
            <a:ext cx="5003800" cy="3589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5356" name="Picture 12" descr="p198a">
            <a:extLst>
              <a:ext uri="{FF2B5EF4-FFF2-40B4-BE49-F238E27FC236}">
                <a16:creationId xmlns:a16="http://schemas.microsoft.com/office/drawing/2014/main" id="{B7F73C69-76A2-1648-B7F9-8AE5DA8F3761}"/>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089818" y="2556669"/>
            <a:ext cx="2884488" cy="4059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5357" name="Rectangle 13">
            <a:extLst>
              <a:ext uri="{FF2B5EF4-FFF2-40B4-BE49-F238E27FC236}">
                <a16:creationId xmlns:a16="http://schemas.microsoft.com/office/drawing/2014/main" id="{A195EB5A-F58B-C84D-BE5B-0F799F7D9F31}"/>
              </a:ext>
            </a:extLst>
          </p:cNvPr>
          <p:cNvSpPr>
            <a:spLocks noChangeArrowheads="1"/>
          </p:cNvSpPr>
          <p:nvPr/>
        </p:nvSpPr>
        <p:spPr bwMode="auto">
          <a:xfrm>
            <a:off x="4162697" y="4061362"/>
            <a:ext cx="6146074"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i="1" dirty="0"/>
              <a:t>American airmen with Partisans at Kotjansko (Eastern area of Slovenia), 1944.</a:t>
            </a:r>
          </a:p>
          <a:p>
            <a:r>
              <a:rPr lang="en-US" altLang="en-US" sz="3200" i="1" dirty="0"/>
              <a:t>Photo </a:t>
            </a:r>
            <a:r>
              <a:rPr lang="en-GB" altLang="en-US" sz="3200" i="1" dirty="0"/>
              <a:t>courtesy of the</a:t>
            </a:r>
            <a:r>
              <a:rPr lang="en-US" altLang="en-US" sz="3200" i="1" dirty="0"/>
              <a:t> Museum of Contemporary History, Ljubljana.</a:t>
            </a:r>
          </a:p>
        </p:txBody>
      </p:sp>
    </p:spTree>
    <p:extLst>
      <p:ext uri="{BB962C8B-B14F-4D97-AF65-F5344CB8AC3E}">
        <p14:creationId xmlns:p14="http://schemas.microsoft.com/office/powerpoint/2010/main" val="1908194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0C1F513-BD92-CA4C-A170-FBECF3B61A48}"/>
              </a:ext>
            </a:extLst>
          </p:cNvPr>
          <p:cNvPicPr>
            <a:picLocks noChangeAspect="1"/>
          </p:cNvPicPr>
          <p:nvPr/>
        </p:nvPicPr>
        <p:blipFill>
          <a:blip r:embed="rId2"/>
          <a:stretch>
            <a:fillRect/>
          </a:stretch>
        </p:blipFill>
        <p:spPr>
          <a:xfrm>
            <a:off x="-3224793" y="-1377407"/>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188420" name="Rectangle 4">
            <a:extLst>
              <a:ext uri="{FF2B5EF4-FFF2-40B4-BE49-F238E27FC236}">
                <a16:creationId xmlns:a16="http://schemas.microsoft.com/office/drawing/2014/main" id="{BBD57672-EB99-F24D-A4A9-E44EAAD0A2A0}"/>
              </a:ext>
            </a:extLst>
          </p:cNvPr>
          <p:cNvSpPr>
            <a:spLocks noGrp="1" noChangeArrowheads="1"/>
          </p:cNvSpPr>
          <p:nvPr>
            <p:ph type="title"/>
          </p:nvPr>
        </p:nvSpPr>
        <p:spPr>
          <a:xfrm>
            <a:off x="6096000" y="3561557"/>
            <a:ext cx="4572000" cy="1079500"/>
          </a:xfrm>
        </p:spPr>
        <p:txBody>
          <a:bodyPr>
            <a:noAutofit/>
          </a:bodyPr>
          <a:lstStyle/>
          <a:p>
            <a:r>
              <a:rPr lang="en-US" altLang="en-US" sz="2800" i="1" dirty="0">
                <a:latin typeface="+mn-lt"/>
              </a:rPr>
              <a:t>Partisans burning railway sleepers and destroying 200metres of track at a time</a:t>
            </a:r>
          </a:p>
        </p:txBody>
      </p:sp>
      <p:pic>
        <p:nvPicPr>
          <p:cNvPr id="188424" name="Picture 8" descr="p199b">
            <a:extLst>
              <a:ext uri="{FF2B5EF4-FFF2-40B4-BE49-F238E27FC236}">
                <a16:creationId xmlns:a16="http://schemas.microsoft.com/office/drawing/2014/main" id="{7266F278-3E9E-7148-AC7D-B539A147EA7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120056" y="1137714"/>
            <a:ext cx="4537075" cy="320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8425" name="Picture 9" descr="p199">
            <a:extLst>
              <a:ext uri="{FF2B5EF4-FFF2-40B4-BE49-F238E27FC236}">
                <a16:creationId xmlns:a16="http://schemas.microsoft.com/office/drawing/2014/main" id="{BAB4B747-359D-F340-A820-5BBB5FC8E8FF}"/>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167438" y="188914"/>
            <a:ext cx="4260850" cy="29289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8426" name="Picture 10" descr="p199a">
            <a:extLst>
              <a:ext uri="{FF2B5EF4-FFF2-40B4-BE49-F238E27FC236}">
                <a16:creationId xmlns:a16="http://schemas.microsoft.com/office/drawing/2014/main" id="{E831D05A-1A49-9549-A268-7B92E98AB97C}"/>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1524000" y="4365626"/>
            <a:ext cx="2616200" cy="2492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8427" name="Rectangle 11">
            <a:extLst>
              <a:ext uri="{FF2B5EF4-FFF2-40B4-BE49-F238E27FC236}">
                <a16:creationId xmlns:a16="http://schemas.microsoft.com/office/drawing/2014/main" id="{98B43B87-22DA-4242-83E2-548061A94F93}"/>
              </a:ext>
            </a:extLst>
          </p:cNvPr>
          <p:cNvSpPr>
            <a:spLocks noChangeArrowheads="1"/>
          </p:cNvSpPr>
          <p:nvPr/>
        </p:nvSpPr>
        <p:spPr bwMode="auto">
          <a:xfrm>
            <a:off x="4367213" y="5084763"/>
            <a:ext cx="286226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i="1" dirty="0"/>
              <a:t>Bridge destroyed</a:t>
            </a:r>
          </a:p>
          <a:p>
            <a:r>
              <a:rPr lang="en-US" altLang="en-US" sz="2800" i="1" dirty="0"/>
              <a:t>by a joint British/</a:t>
            </a:r>
          </a:p>
          <a:p>
            <a:r>
              <a:rPr lang="en-US" altLang="en-US" sz="2800" i="1" dirty="0"/>
              <a:t>Partisan mission</a:t>
            </a:r>
            <a:r>
              <a:rPr lang="en-US" altLang="en-US" dirty="0"/>
              <a:t>.</a:t>
            </a:r>
          </a:p>
        </p:txBody>
      </p:sp>
      <p:sp>
        <p:nvSpPr>
          <p:cNvPr id="188428" name="Rectangle 12">
            <a:extLst>
              <a:ext uri="{FF2B5EF4-FFF2-40B4-BE49-F238E27FC236}">
                <a16:creationId xmlns:a16="http://schemas.microsoft.com/office/drawing/2014/main" id="{47CED252-27DF-F04C-887A-CA105EB1FBD4}"/>
              </a:ext>
            </a:extLst>
          </p:cNvPr>
          <p:cNvSpPr>
            <a:spLocks noChangeArrowheads="1"/>
          </p:cNvSpPr>
          <p:nvPr/>
        </p:nvSpPr>
        <p:spPr bwMode="auto">
          <a:xfrm>
            <a:off x="496388" y="71169"/>
            <a:ext cx="552817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800" i="1" dirty="0"/>
              <a:t>Partisans using radios supplied by the Allies</a:t>
            </a:r>
            <a:r>
              <a:rPr lang="en-US" altLang="en-US" sz="3200" i="1" dirty="0"/>
              <a:t>.</a:t>
            </a:r>
          </a:p>
        </p:txBody>
      </p:sp>
    </p:spTree>
    <p:extLst>
      <p:ext uri="{BB962C8B-B14F-4D97-AF65-F5344CB8AC3E}">
        <p14:creationId xmlns:p14="http://schemas.microsoft.com/office/powerpoint/2010/main" val="2513006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9FEE3B-4A89-974A-822E-0B2434212718}"/>
              </a:ext>
            </a:extLst>
          </p:cNvPr>
          <p:cNvPicPr>
            <a:picLocks noChangeAspect="1"/>
          </p:cNvPicPr>
          <p:nvPr/>
        </p:nvPicPr>
        <p:blipFill>
          <a:blip r:embed="rId2"/>
          <a:stretch>
            <a:fillRect/>
          </a:stretch>
        </p:blipFill>
        <p:spPr>
          <a:xfrm>
            <a:off x="-2922369" y="-1377407"/>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90473" name="Picture 9" descr="p203">
            <a:extLst>
              <a:ext uri="{FF2B5EF4-FFF2-40B4-BE49-F238E27FC236}">
                <a16:creationId xmlns:a16="http://schemas.microsoft.com/office/drawing/2014/main" id="{20D1B393-11D5-594F-8C0C-78BE6CF778AE}"/>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774826" y="260351"/>
            <a:ext cx="4392613" cy="3027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0474" name="Picture 10" descr="p203a">
            <a:extLst>
              <a:ext uri="{FF2B5EF4-FFF2-40B4-BE49-F238E27FC236}">
                <a16:creationId xmlns:a16="http://schemas.microsoft.com/office/drawing/2014/main" id="{62F4C275-02FD-D442-862E-6578C5D9E468}"/>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383339" y="1457325"/>
            <a:ext cx="4105275" cy="2933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0475" name="Picture 11" descr="p203b">
            <a:extLst>
              <a:ext uri="{FF2B5EF4-FFF2-40B4-BE49-F238E27FC236}">
                <a16:creationId xmlns:a16="http://schemas.microsoft.com/office/drawing/2014/main" id="{A933D608-23A9-E440-8365-1386330F5798}"/>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1774826" y="3529014"/>
            <a:ext cx="4392613" cy="3095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7108371" y="4953000"/>
            <a:ext cx="3722915" cy="1384995"/>
          </a:xfrm>
          <a:prstGeom prst="rect">
            <a:avLst/>
          </a:prstGeom>
          <a:noFill/>
        </p:spPr>
        <p:txBody>
          <a:bodyPr wrap="square" rtlCol="0">
            <a:spAutoFit/>
          </a:bodyPr>
          <a:lstStyle/>
          <a:p>
            <a:r>
              <a:rPr lang="en-GB" sz="2800" i="1" dirty="0"/>
              <a:t>Joint British and Partisan funeral</a:t>
            </a:r>
          </a:p>
          <a:p>
            <a:r>
              <a:rPr lang="en-GB" sz="2800" i="1" dirty="0"/>
              <a:t>Party.</a:t>
            </a:r>
          </a:p>
        </p:txBody>
      </p:sp>
    </p:spTree>
    <p:extLst>
      <p:ext uri="{BB962C8B-B14F-4D97-AF65-F5344CB8AC3E}">
        <p14:creationId xmlns:p14="http://schemas.microsoft.com/office/powerpoint/2010/main" val="3205219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5D2C2D-8E3C-2748-9C1D-B88FF637D31A}"/>
              </a:ext>
            </a:extLst>
          </p:cNvPr>
          <p:cNvPicPr>
            <a:picLocks noChangeAspect="1"/>
          </p:cNvPicPr>
          <p:nvPr/>
        </p:nvPicPr>
        <p:blipFill>
          <a:blip r:embed="rId2"/>
          <a:stretch>
            <a:fillRect/>
          </a:stretch>
        </p:blipFill>
        <p:spPr>
          <a:xfrm>
            <a:off x="-2887423" y="-1516744"/>
            <a:ext cx="14006034" cy="8235407"/>
          </a:xfrm>
          <a:prstGeom prst="rect">
            <a:avLst/>
          </a:prstGeom>
          <a:ln w="190500" cap="sq">
            <a:noFill/>
            <a:prstDash val="solid"/>
            <a:miter lim="800000"/>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211972" name="Picture 4">
            <a:extLst>
              <a:ext uri="{FF2B5EF4-FFF2-40B4-BE49-F238E27FC236}">
                <a16:creationId xmlns:a16="http://schemas.microsoft.com/office/drawing/2014/main" id="{F13B5A3A-A3B2-9C46-A482-62111150F03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03388" y="260351"/>
            <a:ext cx="4824412" cy="3008313"/>
          </a:xfrm>
          <a:noFill/>
          <a:ln/>
        </p:spPr>
      </p:pic>
      <p:pic>
        <p:nvPicPr>
          <p:cNvPr id="211974" name="Picture 6">
            <a:extLst>
              <a:ext uri="{FF2B5EF4-FFF2-40B4-BE49-F238E27FC236}">
                <a16:creationId xmlns:a16="http://schemas.microsoft.com/office/drawing/2014/main" id="{AC500BBB-6657-074D-8DEF-5CA3C19099C6}"/>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591176" y="3581401"/>
            <a:ext cx="4830763" cy="3021013"/>
          </a:xfrm>
          <a:noFill/>
          <a:ln/>
        </p:spPr>
      </p:pic>
      <p:sp>
        <p:nvSpPr>
          <p:cNvPr id="2" name="TextBox 1"/>
          <p:cNvSpPr txBox="1"/>
          <p:nvPr/>
        </p:nvSpPr>
        <p:spPr>
          <a:xfrm>
            <a:off x="413656" y="3962400"/>
            <a:ext cx="5326971" cy="1200329"/>
          </a:xfrm>
          <a:prstGeom prst="rect">
            <a:avLst/>
          </a:prstGeom>
          <a:noFill/>
        </p:spPr>
        <p:txBody>
          <a:bodyPr wrap="none" rtlCol="0">
            <a:spAutoFit/>
          </a:bodyPr>
          <a:lstStyle/>
          <a:p>
            <a:r>
              <a:rPr lang="en-GB" sz="3600" i="1" dirty="0"/>
              <a:t>All Allied airmen were </a:t>
            </a:r>
          </a:p>
          <a:p>
            <a:r>
              <a:rPr lang="en-GB" sz="3600" i="1" dirty="0"/>
              <a:t>treated with equal respect. </a:t>
            </a:r>
          </a:p>
        </p:txBody>
      </p:sp>
    </p:spTree>
    <p:extLst>
      <p:ext uri="{BB962C8B-B14F-4D97-AF65-F5344CB8AC3E}">
        <p14:creationId xmlns:p14="http://schemas.microsoft.com/office/powerpoint/2010/main" val="14692080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1636</TotalTime>
  <Words>2815</Words>
  <Application>Microsoft Macintosh PowerPoint</Application>
  <PresentationFormat>Widescreen</PresentationFormat>
  <Paragraphs>273</Paragraphs>
  <Slides>115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115</vt:i4>
      </vt:variant>
    </vt:vector>
  </HeadingPairs>
  <TitlesOfParts>
    <vt:vector size="119" baseType="lpstr">
      <vt:lpstr>Arial</vt:lpstr>
      <vt:lpstr>Calibri</vt:lpstr>
      <vt:lpstr>Calibri Light</vt:lpstr>
      <vt:lpstr>Office Theme</vt:lpstr>
      <vt:lpstr>PowerPoint Presentation</vt:lpstr>
      <vt:lpstr>PowerPoint Presentation</vt:lpstr>
      <vt:lpstr>PowerPoint Presentation</vt:lpstr>
      <vt:lpstr>“Shadows of the Past”</vt:lpstr>
      <vt:lpstr>PowerPoint Presentation</vt:lpstr>
      <vt:lpstr>PowerPoint Presentation</vt:lpstr>
      <vt:lpstr>PowerPoint Presentation</vt:lpstr>
      <vt:lpstr>PowerPoint Presentation</vt:lpstr>
      <vt:lpstr>PowerPoint Presentation</vt:lpstr>
      <vt:lpstr>A delightful photo of all three brothers, Maurice, Arthur &amp; Philip, at Maurice &amp; Tilly’s wedding. November 14th 1940. Note the diagonal bomb blast tapes on windows at the rear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Tubby receives his ‘wings’ April 28th, 1944</vt:lpstr>
      <vt:lpstr>PowerPoint Presentation</vt:lpstr>
      <vt:lpstr>PowerPoint Presentation</vt:lpstr>
      <vt:lpstr>Dave ‘Jack’ Scanlon, Tubby’s navigator.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Crash Landing at Gerovo due to fuselage icing</vt:lpstr>
      <vt:lpstr>PowerPoint Presentation</vt:lpstr>
      <vt:lpstr>PowerPoint Presentation</vt:lpstr>
      <vt:lpstr>Letter written by Maurice (Tubby’s brother) on behalf of Mrs Gaunt, asking for any further information regarding her ‘missing’ husband.</vt:lpstr>
      <vt:lpstr>PowerPoint Presentation</vt:lpstr>
      <vt:lpstr>NW Croatia, showing crash landing site &amp; route of repatriation.</vt:lpstr>
      <vt:lpstr>PowerPoint Presentation</vt:lpstr>
      <vt:lpstr>PowerPoint Presentation</vt:lpstr>
      <vt:lpstr>PowerPoint Presentation</vt:lpstr>
      <vt:lpstr> Tubby’s crashed Wellington, photograph was taken on the 14th January 1945.   Photo courtesy Edi Selhaus.</vt:lpstr>
      <vt:lpstr> Tubby’s crashed Wellington, photograph was taken on the 14th January 1945. Photo courtesy Edi Selhaus.</vt:lpstr>
      <vt:lpstr> Tubby’s crashed Wellington, photograph was taken on the 14th January 1945. Photo courtesy Edi Selhaus.</vt:lpstr>
      <vt:lpstr>PowerPoint Presentation</vt:lpstr>
      <vt:lpstr>Partisans burning railway sleepers and destroying 200metres of track at a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Just arrived: Gerovo, Croatia in 1996, Mathew Zgajnar, Denise (my Wife) and I.</vt:lpstr>
      <vt:lpstr>The Museum of Contemporary History, Ljubljana, Slovenia, 1996.</vt:lpstr>
      <vt:lpstr>PowerPoint Presentation</vt:lpstr>
      <vt:lpstr>PowerPoint Presentation</vt:lpstr>
      <vt:lpstr>PowerPoint Presentation</vt:lpstr>
      <vt:lpstr>PowerPoint Presentation</vt:lpstr>
      <vt:lpstr>My Early Memories</vt:lpstr>
      <vt:lpstr>PowerPoint Presentation</vt:lpstr>
      <vt:lpstr>With Many Thanks to my Brother, Terry Gaunt, for Producing this Presentation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Terry Gaunt</dc:creator>
  <cp:lastModifiedBy>Terry Gaunt</cp:lastModifiedBy>
  <cp:revision>193</cp:revision>
  <dcterms:created xsi:type="dcterms:W3CDTF">2018-07-30T14:03:50Z</dcterms:created>
  <dcterms:modified xsi:type="dcterms:W3CDTF">2019-09-09T15:12:49Z</dcterms:modified>
</cp:coreProperties>
</file>